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p:sldMasterIdLst>
    <p:sldMasterId id="2147483648" r:id="rId1"/>
    <p:sldMasterId id="2147483652" r:id="rId3"/>
    <p:sldMasterId id="2147483654" r:id="rId4"/>
    <p:sldMasterId id="2147483659" r:id="rId5"/>
    <p:sldMasterId id="2147483662" r:id="rId6"/>
  </p:sldMasterIdLst>
  <p:notesMasterIdLst>
    <p:notesMasterId r:id="rId9"/>
  </p:notesMasterIdLst>
  <p:handoutMasterIdLst>
    <p:handoutMasterId r:id="rId77"/>
  </p:handoutMasterIdLst>
  <p:sldIdLst>
    <p:sldId id="1087" r:id="rId7"/>
    <p:sldId id="987" r:id="rId8"/>
    <p:sldId id="1011" r:id="rId10"/>
    <p:sldId id="1012" r:id="rId11"/>
    <p:sldId id="1013" r:id="rId12"/>
    <p:sldId id="1014" r:id="rId13"/>
    <p:sldId id="1088" r:id="rId14"/>
    <p:sldId id="1019" r:id="rId15"/>
    <p:sldId id="1017" r:id="rId16"/>
    <p:sldId id="1018" r:id="rId17"/>
    <p:sldId id="1020" r:id="rId18"/>
    <p:sldId id="1021" r:id="rId19"/>
    <p:sldId id="1022" r:id="rId20"/>
    <p:sldId id="1023" r:id="rId21"/>
    <p:sldId id="1024" r:id="rId22"/>
    <p:sldId id="1089" r:id="rId23"/>
    <p:sldId id="1036" r:id="rId24"/>
    <p:sldId id="1039" r:id="rId25"/>
    <p:sldId id="1040" r:id="rId26"/>
    <p:sldId id="1041" r:id="rId27"/>
    <p:sldId id="1042" r:id="rId28"/>
    <p:sldId id="1025" r:id="rId29"/>
    <p:sldId id="1026" r:id="rId30"/>
    <p:sldId id="1027" r:id="rId31"/>
    <p:sldId id="1028" r:id="rId32"/>
    <p:sldId id="1029" r:id="rId33"/>
    <p:sldId id="1030" r:id="rId34"/>
    <p:sldId id="1032" r:id="rId35"/>
    <p:sldId id="1031" r:id="rId36"/>
    <p:sldId id="1033" r:id="rId37"/>
    <p:sldId id="1038" r:id="rId38"/>
    <p:sldId id="1046" r:id="rId39"/>
    <p:sldId id="1045" r:id="rId40"/>
    <p:sldId id="1044" r:id="rId41"/>
    <p:sldId id="1043" r:id="rId42"/>
    <p:sldId id="1047" r:id="rId43"/>
    <p:sldId id="1048" r:id="rId44"/>
    <p:sldId id="1049" r:id="rId45"/>
    <p:sldId id="1050" r:id="rId46"/>
    <p:sldId id="1051" r:id="rId47"/>
    <p:sldId id="1055" r:id="rId48"/>
    <p:sldId id="1054" r:id="rId49"/>
    <p:sldId id="1056" r:id="rId50"/>
    <p:sldId id="1090" r:id="rId51"/>
    <p:sldId id="1115" r:id="rId52"/>
    <p:sldId id="1092" r:id="rId53"/>
    <p:sldId id="1093" r:id="rId54"/>
    <p:sldId id="1094" r:id="rId55"/>
    <p:sldId id="1095" r:id="rId56"/>
    <p:sldId id="1096" r:id="rId57"/>
    <p:sldId id="1097" r:id="rId58"/>
    <p:sldId id="1098" r:id="rId59"/>
    <p:sldId id="1099" r:id="rId60"/>
    <p:sldId id="1100" r:id="rId61"/>
    <p:sldId id="1101" r:id="rId62"/>
    <p:sldId id="1157" r:id="rId63"/>
    <p:sldId id="1102" r:id="rId64"/>
    <p:sldId id="1103" r:id="rId65"/>
    <p:sldId id="1104" r:id="rId66"/>
    <p:sldId id="1106" r:id="rId67"/>
    <p:sldId id="1107" r:id="rId68"/>
    <p:sldId id="1108" r:id="rId69"/>
    <p:sldId id="1109" r:id="rId70"/>
    <p:sldId id="1110" r:id="rId71"/>
    <p:sldId id="1111" r:id="rId72"/>
    <p:sldId id="1112" r:id="rId73"/>
    <p:sldId id="1113" r:id="rId74"/>
    <p:sldId id="1114" r:id="rId75"/>
    <p:sldId id="1116" r:id="rId76"/>
  </p:sldIdLst>
  <p:sldSz cx="9144000" cy="5715000" type="screen16x10"/>
  <p:notesSz cx="6858000" cy="9144000"/>
  <p:defaultTextStyle>
    <a:defPPr>
      <a:defRPr lang="en-US"/>
    </a:defPPr>
    <a:lvl1pPr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F3FF"/>
    <a:srgbClr val="DBF8FF"/>
    <a:srgbClr val="82E6FF"/>
    <a:srgbClr val="0033CC"/>
    <a:srgbClr val="3399FF"/>
    <a:srgbClr val="F2F2F2"/>
    <a:srgbClr val="000099"/>
    <a:srgbClr val="000066"/>
    <a:srgbClr val="00617A"/>
    <a:srgbClr val="57C2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93859" autoAdjust="0"/>
  </p:normalViewPr>
  <p:slideViewPr>
    <p:cSldViewPr>
      <p:cViewPr varScale="1">
        <p:scale>
          <a:sx n="86" d="100"/>
          <a:sy n="86" d="100"/>
        </p:scale>
        <p:origin x="810" y="84"/>
      </p:cViewPr>
      <p:guideLst>
        <p:guide orient="horz" pos="2160"/>
        <p:guide orient="horz" pos="1926"/>
        <p:guide pos="289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926" y="-102"/>
      </p:cViewPr>
      <p:guideLst>
        <p:guide orient="horz" pos="3082"/>
        <p:guide pos="2167"/>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0" Type="http://schemas.openxmlformats.org/officeDocument/2006/relationships/tableStyles" Target="tableStyles.xml"/><Relationship Id="rId8" Type="http://schemas.openxmlformats.org/officeDocument/2006/relationships/slide" Target="slides/slide2.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panose="020B0604020202090204" pitchFamily="34"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latin typeface="Arial" panose="020B0604020202090204" pitchFamily="34" charset="0"/>
                <a:ea typeface="+mn-ea"/>
              </a:defRPr>
            </a:lvl1pPr>
          </a:lstStyle>
          <a:p>
            <a:pPr>
              <a:defRPr/>
            </a:pPr>
            <a:fld id="{21D17C39-4F18-41C8-9C53-891808660E5D}"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panose="020B0604020202090204" pitchFamily="34"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panose="020B0604020202090204" pitchFamily="34" charset="0"/>
                <a:ea typeface="+mn-ea"/>
              </a:defRPr>
            </a:lvl1pPr>
          </a:lstStyle>
          <a:p>
            <a:pPr>
              <a:defRPr/>
            </a:pPr>
            <a:fld id="{02BB08C7-E071-4561-9C55-D13810E58769}"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panose="020B0604020202090204" pitchFamily="34"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Arial" panose="020B0604020202090204" pitchFamily="34" charset="0"/>
                <a:ea typeface="+mn-ea"/>
              </a:defRPr>
            </a:lvl1pPr>
          </a:lstStyle>
          <a:p>
            <a:pPr>
              <a:defRPr/>
            </a:pPr>
            <a:fld id="{9D122B3A-28C4-4AD2-B487-A64D657B2728}" type="datetimeFigureOut">
              <a:rPr lang="zh-CN" altLang="en-US"/>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panose="020B0604020202090204"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panose="020B0604020202090204" pitchFamily="34" charset="0"/>
                <a:ea typeface="+mn-ea"/>
              </a:defRPr>
            </a:lvl1pPr>
          </a:lstStyle>
          <a:p>
            <a:pPr>
              <a:defRPr/>
            </a:pPr>
            <a:fld id="{33D6B100-7154-43C9-B3F5-FC58601A7FE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D6B100-7154-43C9-B3F5-FC58601A7FE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D6B100-7154-43C9-B3F5-FC58601A7FE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1CD65C-3ECC-4C69-9AD3-62C4B7EF391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Rectangle 22"/>
          <p:cNvSpPr>
            <a:spLocks noChangeArrowheads="1"/>
          </p:cNvSpPr>
          <p:nvPr userDrawn="1"/>
        </p:nvSpPr>
        <p:spPr bwMode="auto">
          <a:xfrm>
            <a:off x="-2438399" y="847990"/>
            <a:ext cx="2420937" cy="4422510"/>
          </a:xfrm>
          <a:prstGeom prst="rect">
            <a:avLst/>
          </a:prstGeom>
          <a:noFill/>
          <a:ln w="9525">
            <a:noFill/>
            <a:miter lim="800000"/>
          </a:ln>
        </p:spPr>
        <p:txBody>
          <a:bodyPr lIns="80109" tIns="40056" rIns="80109" bIns="40056"/>
          <a:lstStyle/>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Page</a:t>
            </a:r>
            <a:r>
              <a:rPr lang="zh-CN" altLang="en-US" sz="1100">
                <a:solidFill>
                  <a:schemeClr val="bg1"/>
                </a:solidFill>
                <a:latin typeface="微软雅黑" panose="020B0503020204020204" pitchFamily="34" charset="-122"/>
                <a:ea typeface="微软雅黑" panose="020B0503020204020204" pitchFamily="34" charset="-122"/>
              </a:rPr>
              <a:t>：</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Arial 24-28pt </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R38 G38 B38</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Subtitle: Arial 24-28pt  </a:t>
            </a: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p:txBody>
      </p:sp>
      <p:pic>
        <p:nvPicPr>
          <p:cNvPr id="6" name="Picture 6"/>
          <p:cNvPicPr>
            <a:picLocks noChangeAspect="1" noChangeArrowheads="1"/>
          </p:cNvPicPr>
          <p:nvPr userDrawn="1"/>
        </p:nvPicPr>
        <p:blipFill>
          <a:blip r:embed="rId2" cstate="print"/>
          <a:srcRect/>
          <a:stretch>
            <a:fillRect/>
          </a:stretch>
        </p:blipFill>
        <p:spPr bwMode="auto">
          <a:xfrm>
            <a:off x="9296400" y="2921000"/>
            <a:ext cx="1079500" cy="2794000"/>
          </a:xfrm>
          <a:prstGeom prst="rect">
            <a:avLst/>
          </a:prstGeom>
          <a:noFill/>
          <a:ln w="9525">
            <a:noFill/>
            <a:miter lim="800000"/>
            <a:headEnd/>
            <a:tailEnd/>
          </a:ln>
        </p:spPr>
      </p:pic>
      <p:sp>
        <p:nvSpPr>
          <p:cNvPr id="7" name="Rectangle 62"/>
          <p:cNvSpPr>
            <a:spLocks noChangeArrowheads="1"/>
          </p:cNvSpPr>
          <p:nvPr userDrawn="1"/>
        </p:nvSpPr>
        <p:spPr bwMode="auto">
          <a:xfrm>
            <a:off x="9199566" y="1758157"/>
            <a:ext cx="1544637" cy="1670843"/>
          </a:xfrm>
          <a:prstGeom prst="rect">
            <a:avLst/>
          </a:prstGeom>
          <a:noFill/>
          <a:ln w="9525">
            <a:noFill/>
            <a:miter lim="800000"/>
          </a:ln>
        </p:spPr>
        <p:txBody>
          <a:bodyPr lIns="80109" tIns="40056" rIns="80109" bIns="40056"/>
          <a:lstStyle/>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Scheme: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No more than 3 colors in the same page. Below are 10 groups for reference.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zh-CN" altLang="en-US" sz="11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04271"/>
            <a:ext cx="7886700" cy="1104636"/>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28650" y="1521354"/>
            <a:ext cx="7886700" cy="362611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3028950" y="5296958"/>
            <a:ext cx="3086100" cy="304271"/>
          </a:xfrm>
        </p:spPr>
        <p:txBody>
          <a:bodyPr/>
          <a:lstStyle/>
          <a:p>
            <a:endParaRPr lang="zh-CN" altLang="en-US"/>
          </a:p>
        </p:txBody>
      </p:sp>
      <p:sp>
        <p:nvSpPr>
          <p:cNvPr id="6" name="灯片编号占位符 5"/>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4782"/>
            <a:ext cx="7886700" cy="2377281"/>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3028950" y="5296958"/>
            <a:ext cx="3086100" cy="304271"/>
          </a:xfrm>
        </p:spPr>
        <p:txBody>
          <a:bodyPr/>
          <a:lstStyle/>
          <a:p>
            <a:endParaRPr lang="zh-CN" altLang="en-US"/>
          </a:p>
        </p:txBody>
      </p:sp>
      <p:sp>
        <p:nvSpPr>
          <p:cNvPr id="6" name="灯片编号占位符 5"/>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04271"/>
            <a:ext cx="7886700" cy="1104636"/>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521354"/>
            <a:ext cx="3886200" cy="362611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521354"/>
            <a:ext cx="3886200" cy="362611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a:xfrm>
            <a:off x="3028950" y="5296958"/>
            <a:ext cx="3086100" cy="304271"/>
          </a:xfrm>
        </p:spPr>
        <p:txBody>
          <a:bodyPr/>
          <a:lstStyle/>
          <a:p>
            <a:endParaRPr lang="zh-CN" altLang="en-US"/>
          </a:p>
        </p:txBody>
      </p:sp>
      <p:sp>
        <p:nvSpPr>
          <p:cNvPr id="7" name="灯片编号占位符 6"/>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4271"/>
            <a:ext cx="7886700" cy="1104636"/>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482032"/>
            <a:ext cx="3655181" cy="686593"/>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221149"/>
            <a:ext cx="3655181" cy="293690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482032"/>
            <a:ext cx="3673182" cy="686593"/>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221149"/>
            <a:ext cx="3673182" cy="293690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a:xfrm>
            <a:off x="3028950" y="5296958"/>
            <a:ext cx="3086100" cy="304271"/>
          </a:xfrm>
        </p:spPr>
        <p:txBody>
          <a:bodyPr/>
          <a:lstStyle/>
          <a:p>
            <a:endParaRPr lang="zh-CN" altLang="en-US"/>
          </a:p>
        </p:txBody>
      </p:sp>
      <p:sp>
        <p:nvSpPr>
          <p:cNvPr id="9" name="灯片编号占位符 8"/>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04271"/>
            <a:ext cx="7886700" cy="1104636"/>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a:xfrm>
            <a:off x="3028950" y="5296958"/>
            <a:ext cx="3086100" cy="304271"/>
          </a:xfrm>
        </p:spPr>
        <p:txBody>
          <a:bodyPr/>
          <a:lstStyle/>
          <a:p>
            <a:endParaRPr lang="zh-CN" altLang="en-US"/>
          </a:p>
        </p:txBody>
      </p:sp>
      <p:sp>
        <p:nvSpPr>
          <p:cNvPr id="5" name="灯片编号占位符 4"/>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3028950" y="5296958"/>
            <a:ext cx="3086100" cy="304271"/>
          </a:xfrm>
        </p:spPr>
        <p:txBody>
          <a:bodyPr/>
          <a:lstStyle/>
          <a:p>
            <a:endParaRPr lang="zh-CN" altLang="en-US"/>
          </a:p>
        </p:txBody>
      </p:sp>
      <p:sp>
        <p:nvSpPr>
          <p:cNvPr id="4" name="灯片编号占位符 3"/>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000"/>
            <a:ext cx="3124012" cy="13335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381001"/>
            <a:ext cx="4629150" cy="450320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714500"/>
            <a:ext cx="3124012" cy="3176323"/>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a:xfrm>
            <a:off x="3028950" y="5296958"/>
            <a:ext cx="3086100" cy="304271"/>
          </a:xfrm>
        </p:spPr>
        <p:txBody>
          <a:bodyPr/>
          <a:lstStyle/>
          <a:p>
            <a:endParaRPr lang="zh-CN" altLang="en-US"/>
          </a:p>
        </p:txBody>
      </p:sp>
      <p:sp>
        <p:nvSpPr>
          <p:cNvPr id="7" name="灯片编号占位符 6"/>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04271"/>
            <a:ext cx="1971675" cy="484319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04271"/>
            <a:ext cx="5800725" cy="484319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3028950" y="5296958"/>
            <a:ext cx="3086100" cy="304271"/>
          </a:xfrm>
        </p:spPr>
        <p:txBody>
          <a:bodyPr/>
          <a:lstStyle/>
          <a:p>
            <a:endParaRPr lang="zh-CN" altLang="en-US"/>
          </a:p>
        </p:txBody>
      </p:sp>
      <p:sp>
        <p:nvSpPr>
          <p:cNvPr id="6" name="灯片编号占位符 5"/>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5302"/>
            <a:ext cx="6858000" cy="1989667"/>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2B58277-43E8-4E5E-827A-98EE9E5C42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324A1F-330A-45D6-A701-51A6E8777BDF}"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750" y="0"/>
            <a:ext cx="7715250" cy="5715000"/>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319838" cy="5715000"/>
          </a:xfrm>
          <a:prstGeom prst="rect">
            <a:avLst/>
          </a:prstGeom>
        </p:spPr>
      </p:pic>
      <p:sp>
        <p:nvSpPr>
          <p:cNvPr id="9" name="矩形 8"/>
          <p:cNvSpPr/>
          <p:nvPr userDrawn="1"/>
        </p:nvSpPr>
        <p:spPr>
          <a:xfrm>
            <a:off x="596199" y="1741458"/>
            <a:ext cx="6384727" cy="2232086"/>
          </a:xfrm>
          <a:prstGeom prst="rect">
            <a:avLst/>
          </a:prstGeom>
          <a:solidFill>
            <a:srgbClr val="71AE4B">
              <a:alpha val="83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userDrawn="1"/>
        </p:nvCxnSpPr>
        <p:spPr>
          <a:xfrm>
            <a:off x="952376" y="3455266"/>
            <a:ext cx="44435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74739" y="3516266"/>
            <a:ext cx="4423723" cy="207749"/>
          </a:xfrm>
          <a:prstGeom prst="rect">
            <a:avLst/>
          </a:prstGeom>
          <a:noFill/>
        </p:spPr>
        <p:txBody>
          <a:bodyPr wrap="square" rtlCol="0">
            <a:spAutoFit/>
          </a:bodyPr>
          <a:lstStyle/>
          <a:p>
            <a:r>
              <a:rPr lang="zh-CN" altLang="en-US" sz="750" dirty="0">
                <a:solidFill>
                  <a:schemeClr val="bg1"/>
                </a:solidFill>
                <a:latin typeface="微软雅黑" panose="020B0503020204020204" pitchFamily="34" charset="-122"/>
                <a:ea typeface="微软雅黑" panose="020B0503020204020204" pitchFamily="34" charset="-122"/>
              </a:rPr>
              <a:t>开放、创新、专业、合作共赢、追求卓越、值得信赖</a:t>
            </a:r>
            <a:endParaRPr lang="zh-CN" altLang="en-US" sz="75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874739" y="1999963"/>
            <a:ext cx="1173138" cy="1477328"/>
          </a:xfrm>
          <a:prstGeom prst="rect">
            <a:avLst/>
          </a:prstGeom>
          <a:noFill/>
        </p:spPr>
        <p:txBody>
          <a:bodyPr wrap="square" rtlCol="0">
            <a:spAutoFit/>
          </a:bodyPr>
          <a:lstStyle/>
          <a:p>
            <a:r>
              <a:rPr lang="en-US" altLang="zh-CN" sz="4500" dirty="0">
                <a:solidFill>
                  <a:schemeClr val="bg1"/>
                </a:solidFill>
                <a:latin typeface="Agency FB" panose="020B0503020202020204" pitchFamily="34" charset="0"/>
              </a:rPr>
              <a:t>2018</a:t>
            </a:r>
            <a:endParaRPr lang="zh-CN" altLang="en-US" sz="4500" dirty="0">
              <a:solidFill>
                <a:schemeClr val="bg1"/>
              </a:solidFill>
              <a:latin typeface="Agency FB" panose="020B0503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04271"/>
            <a:ext cx="7886700" cy="484319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a:xfrm>
            <a:off x="3028950" y="5296958"/>
            <a:ext cx="3086100" cy="304271"/>
          </a:xfrm>
        </p:spPr>
        <p:txBody>
          <a:bodyPr/>
          <a:lstStyle/>
          <a:p>
            <a:endParaRPr lang="zh-CN" altLang="en-US"/>
          </a:p>
        </p:txBody>
      </p:sp>
      <p:sp>
        <p:nvSpPr>
          <p:cNvPr id="5" name="灯片编号占位符 4"/>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2B58277-43E8-4E5E-827A-98EE9E5C42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324A1F-330A-45D6-A701-51A6E8777BDF}"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15250" cy="5715000"/>
          </a:xfrm>
          <a:prstGeom prst="rect">
            <a:avLst/>
          </a:prstGeom>
        </p:spPr>
      </p:pic>
      <p:sp>
        <p:nvSpPr>
          <p:cNvPr id="9" name="矩形 8"/>
          <p:cNvSpPr/>
          <p:nvPr userDrawn="1"/>
        </p:nvSpPr>
        <p:spPr>
          <a:xfrm>
            <a:off x="2137051" y="799589"/>
            <a:ext cx="2093018" cy="4115823"/>
          </a:xfrm>
          <a:prstGeom prst="rect">
            <a:avLst/>
          </a:prstGeom>
          <a:solidFill>
            <a:srgbClr val="71AE4B">
              <a:alpha val="83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3497897" y="1142597"/>
            <a:ext cx="600164" cy="784830"/>
          </a:xfrm>
          <a:prstGeom prst="rect">
            <a:avLst/>
          </a:prstGeom>
          <a:noFill/>
        </p:spPr>
        <p:txBody>
          <a:bodyPr vert="eaVert" wrap="none" rtlCol="0">
            <a:spAutoFit/>
          </a:bodyPr>
          <a:lstStyle/>
          <a:p>
            <a:r>
              <a:rPr lang="zh-CN" altLang="en-US" sz="2700" b="1" dirty="0">
                <a:solidFill>
                  <a:schemeClr val="bg1"/>
                </a:solidFill>
                <a:latin typeface="微软雅黑" panose="020B0503020204020204" pitchFamily="34" charset="-122"/>
                <a:ea typeface="微软雅黑" panose="020B0503020204020204" pitchFamily="34" charset="-122"/>
              </a:rPr>
              <a:t>目录</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userDrawn="1"/>
        </p:nvCxnSpPr>
        <p:spPr>
          <a:xfrm>
            <a:off x="3454338" y="1218252"/>
            <a:ext cx="0" cy="51593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2834435" y="1142597"/>
            <a:ext cx="507831" cy="1537665"/>
          </a:xfrm>
          <a:prstGeom prst="rect">
            <a:avLst/>
          </a:prstGeom>
          <a:noFill/>
        </p:spPr>
        <p:txBody>
          <a:bodyPr vert="eaVert" wrap="none" rtlCol="0">
            <a:spAutoFit/>
          </a:bodyPr>
          <a:lstStyle/>
          <a:p>
            <a:r>
              <a:rPr lang="en-US" altLang="zh-CN" sz="2100" dirty="0">
                <a:solidFill>
                  <a:schemeClr val="bg1"/>
                </a:solidFill>
                <a:latin typeface="微软雅黑" panose="020B0503020204020204" pitchFamily="34" charset="-122"/>
                <a:ea typeface="微软雅黑" panose="020B0503020204020204" pitchFamily="34" charset="-122"/>
              </a:rPr>
              <a:t>CONTENTS</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descr="易流科技2018b"/>
          <p:cNvPicPr>
            <a:picLocks noChangeAspect="1"/>
          </p:cNvPicPr>
          <p:nvPr userDrawn="1"/>
        </p:nvPicPr>
        <p:blipFill>
          <a:blip r:embed="rId2"/>
          <a:stretch>
            <a:fillRect/>
          </a:stretch>
        </p:blipFill>
        <p:spPr>
          <a:xfrm>
            <a:off x="0" y="-1270"/>
            <a:ext cx="9143365" cy="5717540"/>
          </a:xfrm>
          <a:prstGeom prst="rect">
            <a:avLst/>
          </a:prstGeom>
        </p:spPr>
      </p:pic>
      <p:cxnSp>
        <p:nvCxnSpPr>
          <p:cNvPr id="5" name="直接连接符 22"/>
          <p:cNvCxnSpPr>
            <a:cxnSpLocks noChangeShapeType="1"/>
          </p:cNvCxnSpPr>
          <p:nvPr userDrawn="1"/>
        </p:nvCxnSpPr>
        <p:spPr bwMode="auto">
          <a:xfrm>
            <a:off x="71755" y="2607945"/>
            <a:ext cx="8999855" cy="1270"/>
          </a:xfrm>
          <a:prstGeom prst="line">
            <a:avLst/>
          </a:prstGeom>
          <a:noFill/>
          <a:ln w="3175">
            <a:solidFill>
              <a:schemeClr val="accent5">
                <a:lumMod val="40000"/>
                <a:lumOff val="60000"/>
              </a:schemeClr>
            </a:solidFill>
            <a:prstDash val="sysDash"/>
            <a:bevel/>
          </a:ln>
          <a:extLst>
            <a:ext uri="{909E8E84-426E-40DD-AFC4-6F175D3DCCD1}">
              <a14:hiddenFill xmlns:a14="http://schemas.microsoft.com/office/drawing/2010/main">
                <a:noFill/>
              </a14:hiddenFill>
            </a:ext>
          </a:extLst>
        </p:spPr>
      </p:cxnSp>
      <p:sp>
        <p:nvSpPr>
          <p:cNvPr id="8" name="文本框 20"/>
          <p:cNvSpPr txBox="1">
            <a:spLocks noChangeArrowheads="1"/>
          </p:cNvSpPr>
          <p:nvPr userDrawn="1"/>
        </p:nvSpPr>
        <p:spPr bwMode="auto">
          <a:xfrm>
            <a:off x="1167130" y="2143760"/>
            <a:ext cx="181419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marL="342900" indent="-3429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1pPr>
            <a:lvl2pPr marL="742950" indent="-28575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2pPr>
            <a:lvl3pPr marL="11430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3pPr>
            <a:lvl4pPr marL="16002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4pPr>
            <a:lvl5pPr marL="20574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spcBef>
                <a:spcPct val="20000"/>
              </a:spcBef>
              <a:defRPr/>
            </a:pP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90204" pitchFamily="34" charset="0"/>
              </a:rPr>
              <a:t>目录</a:t>
            </a:r>
            <a:endPar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90204" pitchFamily="34" charset="0"/>
            </a:endParaRPr>
          </a:p>
        </p:txBody>
      </p:sp>
      <p:sp>
        <p:nvSpPr>
          <p:cNvPr id="56" name="Text Box 20"/>
          <p:cNvSpPr txBox="1">
            <a:spLocks noChangeArrowheads="1"/>
          </p:cNvSpPr>
          <p:nvPr userDrawn="1"/>
        </p:nvSpPr>
        <p:spPr bwMode="auto">
          <a:xfrm>
            <a:off x="1177925" y="2585720"/>
            <a:ext cx="1191895" cy="3683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a:spAutoFit/>
          </a:bodyPr>
          <a:lstStyle>
            <a:lvl1pPr marL="342900" indent="-3429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1pPr>
            <a:lvl2pPr marL="742950" indent="-28575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2pPr>
            <a:lvl3pPr marL="11430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3pPr>
            <a:lvl4pPr marL="16002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4pPr>
            <a:lvl5pPr marL="20574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lvl="0" algn="l">
              <a:spcBef>
                <a:spcPct val="20000"/>
              </a:spcBef>
              <a:defRPr/>
            </a:pPr>
            <a:r>
              <a:rPr lang="zh-CN" altLang="en-US" sz="1800" dirty="0">
                <a:solidFill>
                  <a:srgbClr val="0070C0"/>
                </a:solidFill>
                <a:ea typeface="微软雅黑" panose="020B0503020204020204" pitchFamily="34" charset="-122"/>
                <a:sym typeface="Arial" panose="020B0604020202090204" pitchFamily="34" charset="0"/>
              </a:rPr>
              <a:t>Contents</a:t>
            </a:r>
            <a:endParaRPr lang="zh-CN" altLang="en-US" sz="1800" dirty="0">
              <a:solidFill>
                <a:srgbClr val="0070C0"/>
              </a:solidFill>
              <a:ea typeface="微软雅黑" panose="020B0503020204020204" pitchFamily="34" charset="-122"/>
              <a:sym typeface="Arial" panose="020B060402020209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Rectangle 22"/>
          <p:cNvSpPr>
            <a:spLocks noChangeArrowheads="1"/>
          </p:cNvSpPr>
          <p:nvPr userDrawn="1"/>
        </p:nvSpPr>
        <p:spPr bwMode="auto">
          <a:xfrm>
            <a:off x="-2438399" y="847990"/>
            <a:ext cx="2420937" cy="4422510"/>
          </a:xfrm>
          <a:prstGeom prst="rect">
            <a:avLst/>
          </a:prstGeom>
          <a:noFill/>
          <a:ln w="9525">
            <a:noFill/>
            <a:miter lim="800000"/>
          </a:ln>
        </p:spPr>
        <p:txBody>
          <a:bodyPr lIns="80109" tIns="40056" rIns="80109" bIns="40056"/>
          <a:lstStyle/>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Page</a:t>
            </a:r>
            <a:r>
              <a:rPr lang="zh-CN" altLang="en-US" sz="1100">
                <a:solidFill>
                  <a:schemeClr val="bg1"/>
                </a:solidFill>
                <a:latin typeface="微软雅黑" panose="020B0503020204020204" pitchFamily="34" charset="-122"/>
                <a:ea typeface="微软雅黑" panose="020B0503020204020204" pitchFamily="34" charset="-122"/>
              </a:rPr>
              <a:t>：</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Arial 24-28pt </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R38 G38 B38</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Subtitle: Arial 24-28pt  </a:t>
            </a: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p:txBody>
      </p:sp>
      <p:sp>
        <p:nvSpPr>
          <p:cNvPr id="4" name="Rectangle 12"/>
          <p:cNvSpPr>
            <a:spLocks noGrp="1" noChangeArrowheads="1"/>
          </p:cNvSpPr>
          <p:nvPr userDrawn="1"/>
        </p:nvSpPr>
        <p:spPr bwMode="auto">
          <a:xfrm>
            <a:off x="381000" y="1028700"/>
            <a:ext cx="8281987" cy="4081198"/>
          </a:xfrm>
          <a:prstGeom prst="rect">
            <a:avLst/>
          </a:prstGeom>
          <a:noFill/>
          <a:ln w="9525">
            <a:noFill/>
            <a:miter lim="800000"/>
          </a:ln>
        </p:spPr>
        <p:txBody>
          <a:bodyPr lIns="78901" tIns="39451" rIns="78901" bIns="39451"/>
          <a:lstStyle/>
          <a:p>
            <a:pPr algn="ctr" eaLnBrk="0" hangingPunct="0">
              <a:defRPr/>
            </a:pPr>
            <a:endParaRPr lang="zh-CN" altLang="en-US" sz="4400">
              <a:latin typeface="Calibri" panose="020F0502020204030204" pitchFamily="34" charset="0"/>
            </a:endParaRPr>
          </a:p>
        </p:txBody>
      </p:sp>
      <p:pic>
        <p:nvPicPr>
          <p:cNvPr id="6" name="Picture 6"/>
          <p:cNvPicPr>
            <a:picLocks noChangeAspect="1" noChangeArrowheads="1"/>
          </p:cNvPicPr>
          <p:nvPr userDrawn="1"/>
        </p:nvPicPr>
        <p:blipFill>
          <a:blip r:embed="rId2" cstate="print"/>
          <a:srcRect/>
          <a:stretch>
            <a:fillRect/>
          </a:stretch>
        </p:blipFill>
        <p:spPr bwMode="auto">
          <a:xfrm>
            <a:off x="9296400" y="2921000"/>
            <a:ext cx="1079500" cy="2794000"/>
          </a:xfrm>
          <a:prstGeom prst="rect">
            <a:avLst/>
          </a:prstGeom>
          <a:noFill/>
          <a:ln w="9525">
            <a:noFill/>
            <a:miter lim="800000"/>
            <a:headEnd/>
            <a:tailEnd/>
          </a:ln>
        </p:spPr>
      </p:pic>
      <p:sp>
        <p:nvSpPr>
          <p:cNvPr id="7" name="Rectangle 62"/>
          <p:cNvSpPr>
            <a:spLocks noChangeArrowheads="1"/>
          </p:cNvSpPr>
          <p:nvPr userDrawn="1"/>
        </p:nvSpPr>
        <p:spPr bwMode="auto">
          <a:xfrm>
            <a:off x="9199566" y="1758157"/>
            <a:ext cx="1544637" cy="1670843"/>
          </a:xfrm>
          <a:prstGeom prst="rect">
            <a:avLst/>
          </a:prstGeom>
          <a:noFill/>
          <a:ln w="9525">
            <a:noFill/>
            <a:miter lim="800000"/>
          </a:ln>
        </p:spPr>
        <p:txBody>
          <a:bodyPr lIns="80109" tIns="40056" rIns="80109" bIns="40056"/>
          <a:lstStyle/>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Scheme: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No more than 3 colors in the same page. Below are 10 groups for reference.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zh-CN" altLang="en-US" sz="11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14:prism isInverted="1" isContent="1"/>
      </p:transition>
    </mc:Choice>
    <mc:Fallback>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2B58277-43E8-4E5E-827A-98EE9E5C428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324A1F-330A-45D6-A701-51A6E8777BD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2B58277-43E8-4E5E-827A-98EE9E5C42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324A1F-330A-45D6-A701-51A6E8777BDF}"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15250" cy="5715000"/>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24162" y="0"/>
            <a:ext cx="6319838" cy="5715000"/>
          </a:xfrm>
          <a:prstGeom prst="rect">
            <a:avLst/>
          </a:prstGeom>
        </p:spPr>
      </p:pic>
      <p:sp>
        <p:nvSpPr>
          <p:cNvPr id="9" name="矩形 8"/>
          <p:cNvSpPr/>
          <p:nvPr userDrawn="1"/>
        </p:nvSpPr>
        <p:spPr>
          <a:xfrm>
            <a:off x="2137051" y="799589"/>
            <a:ext cx="2093018" cy="4115823"/>
          </a:xfrm>
          <a:prstGeom prst="rect">
            <a:avLst/>
          </a:prstGeom>
          <a:solidFill>
            <a:srgbClr val="71AE4B">
              <a:alpha val="83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3497897" y="1142597"/>
            <a:ext cx="600164" cy="784830"/>
          </a:xfrm>
          <a:prstGeom prst="rect">
            <a:avLst/>
          </a:prstGeom>
          <a:noFill/>
        </p:spPr>
        <p:txBody>
          <a:bodyPr vert="eaVert" wrap="none" rtlCol="0">
            <a:spAutoFit/>
          </a:bodyPr>
          <a:lstStyle/>
          <a:p>
            <a:r>
              <a:rPr lang="zh-CN" altLang="en-US" sz="2700" b="1" dirty="0">
                <a:solidFill>
                  <a:schemeClr val="bg1"/>
                </a:solidFill>
                <a:latin typeface="微软雅黑" panose="020B0503020204020204" pitchFamily="34" charset="-122"/>
                <a:ea typeface="微软雅黑" panose="020B0503020204020204" pitchFamily="34" charset="-122"/>
              </a:rPr>
              <a:t>目录</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userDrawn="1"/>
        </p:nvCxnSpPr>
        <p:spPr>
          <a:xfrm>
            <a:off x="3454338" y="1218252"/>
            <a:ext cx="0" cy="51593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2834435" y="1142597"/>
            <a:ext cx="507831" cy="1537665"/>
          </a:xfrm>
          <a:prstGeom prst="rect">
            <a:avLst/>
          </a:prstGeom>
          <a:noFill/>
        </p:spPr>
        <p:txBody>
          <a:bodyPr vert="eaVert" wrap="none" rtlCol="0">
            <a:spAutoFit/>
          </a:bodyPr>
          <a:lstStyle/>
          <a:p>
            <a:r>
              <a:rPr lang="en-US" altLang="zh-CN" sz="2100" dirty="0">
                <a:solidFill>
                  <a:schemeClr val="bg1"/>
                </a:solidFill>
                <a:latin typeface="微软雅黑" panose="020B0503020204020204" pitchFamily="34" charset="-122"/>
                <a:ea typeface="微软雅黑" panose="020B0503020204020204" pitchFamily="34" charset="-122"/>
              </a:rPr>
              <a:t>CONTENTS</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4.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5.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descr="C:\Users\Administrator\Desktop\易流科技2018.jpg易流科技2018"/>
          <p:cNvPicPr>
            <a:picLocks noChangeAspect="1"/>
          </p:cNvPicPr>
          <p:nvPr userDrawn="1"/>
        </p:nvPicPr>
        <p:blipFill>
          <a:blip r:embed="rId4"/>
          <a:srcRect/>
          <a:stretch>
            <a:fillRect/>
          </a:stretch>
        </p:blipFill>
        <p:spPr>
          <a:xfrm>
            <a:off x="0" y="-1270"/>
            <a:ext cx="9143365" cy="571754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rtl="0" eaLnBrk="0" fontAlgn="base" hangingPunct="0">
        <a:spcBef>
          <a:spcPct val="0"/>
        </a:spcBef>
        <a:spcAft>
          <a:spcPct val="0"/>
        </a:spcAft>
        <a:defRPr sz="24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panose="020B0604020202090204" pitchFamily="34" charset="0"/>
        </a:defRPr>
      </a:lvl2pPr>
      <a:lvl3pPr algn="l" rtl="0" eaLnBrk="0" fontAlgn="base" hangingPunct="0">
        <a:spcBef>
          <a:spcPct val="0"/>
        </a:spcBef>
        <a:spcAft>
          <a:spcPct val="0"/>
        </a:spcAft>
        <a:defRPr sz="2400">
          <a:solidFill>
            <a:schemeClr val="tx2"/>
          </a:solidFill>
          <a:latin typeface="Arial" panose="020B0604020202090204" pitchFamily="34" charset="0"/>
        </a:defRPr>
      </a:lvl3pPr>
      <a:lvl4pPr algn="l" rtl="0" eaLnBrk="0" fontAlgn="base" hangingPunct="0">
        <a:spcBef>
          <a:spcPct val="0"/>
        </a:spcBef>
        <a:spcAft>
          <a:spcPct val="0"/>
        </a:spcAft>
        <a:defRPr sz="2400">
          <a:solidFill>
            <a:schemeClr val="tx2"/>
          </a:solidFill>
          <a:latin typeface="Arial" panose="020B0604020202090204" pitchFamily="34" charset="0"/>
        </a:defRPr>
      </a:lvl4pPr>
      <a:lvl5pPr algn="l" rtl="0" eaLnBrk="0" fontAlgn="base" hangingPunct="0">
        <a:spcBef>
          <a:spcPct val="0"/>
        </a:spcBef>
        <a:spcAft>
          <a:spcPct val="0"/>
        </a:spcAft>
        <a:defRPr sz="2400">
          <a:solidFill>
            <a:schemeClr val="tx2"/>
          </a:solidFill>
          <a:latin typeface="Arial" panose="020B0604020202090204" pitchFamily="34" charset="0"/>
        </a:defRPr>
      </a:lvl5pPr>
      <a:lvl6pPr marL="457200" algn="l" rtl="0" fontAlgn="base">
        <a:spcBef>
          <a:spcPct val="0"/>
        </a:spcBef>
        <a:spcAft>
          <a:spcPct val="0"/>
        </a:spcAft>
        <a:defRPr sz="2400">
          <a:solidFill>
            <a:schemeClr val="tx2"/>
          </a:solidFill>
          <a:latin typeface="Arial" panose="020B0604020202090204" pitchFamily="34" charset="0"/>
        </a:defRPr>
      </a:lvl6pPr>
      <a:lvl7pPr marL="914400" algn="l" rtl="0" fontAlgn="base">
        <a:spcBef>
          <a:spcPct val="0"/>
        </a:spcBef>
        <a:spcAft>
          <a:spcPct val="0"/>
        </a:spcAft>
        <a:defRPr sz="2400">
          <a:solidFill>
            <a:schemeClr val="tx2"/>
          </a:solidFill>
          <a:latin typeface="Arial" panose="020B0604020202090204" pitchFamily="34" charset="0"/>
        </a:defRPr>
      </a:lvl7pPr>
      <a:lvl8pPr marL="1371600" algn="l" rtl="0" fontAlgn="base">
        <a:spcBef>
          <a:spcPct val="0"/>
        </a:spcBef>
        <a:spcAft>
          <a:spcPct val="0"/>
        </a:spcAft>
        <a:defRPr sz="2400">
          <a:solidFill>
            <a:schemeClr val="tx2"/>
          </a:solidFill>
          <a:latin typeface="Arial" panose="020B0604020202090204" pitchFamily="34" charset="0"/>
        </a:defRPr>
      </a:lvl8pPr>
      <a:lvl9pPr marL="1828800" algn="l" rtl="0" fontAlgn="base">
        <a:spcBef>
          <a:spcPct val="0"/>
        </a:spcBef>
        <a:spcAft>
          <a:spcPct val="0"/>
        </a:spcAft>
        <a:defRPr sz="2400">
          <a:solidFill>
            <a:schemeClr val="tx2"/>
          </a:solidFill>
          <a:latin typeface="Arial" panose="020B0604020202090204" pitchFamily="34" charset="0"/>
        </a:defRPr>
      </a:lvl9pPr>
    </p:titleStyle>
    <p:bodyStyle>
      <a:lvl1pPr marL="342900" indent="-342900" algn="l" rtl="0" eaLnBrk="0" fontAlgn="base" hangingPunct="0">
        <a:spcBef>
          <a:spcPct val="20000"/>
        </a:spcBef>
        <a:spcAft>
          <a:spcPct val="0"/>
        </a:spcAft>
        <a:buChar char="•"/>
        <a:defRPr lang="zh-CN" altLang="en-US" sz="2000">
          <a:solidFill>
            <a:srgbClr val="404040"/>
          </a:solidFill>
          <a:latin typeface="+mj-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lang="zh-CN" altLang="en-US" sz="3200">
          <a:solidFill>
            <a:srgbClr val="40404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12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4" name="图片 53" descr="易流科技2018b"/>
          <p:cNvPicPr>
            <a:picLocks noChangeAspect="1"/>
          </p:cNvPicPr>
          <p:nvPr userDrawn="1"/>
        </p:nvPicPr>
        <p:blipFill>
          <a:blip r:embed="rId2"/>
          <a:stretch>
            <a:fillRect/>
          </a:stretch>
        </p:blipFill>
        <p:spPr>
          <a:xfrm>
            <a:off x="0" y="-1270"/>
            <a:ext cx="9143365" cy="5717540"/>
          </a:xfrm>
          <a:prstGeom prst="rect">
            <a:avLst/>
          </a:prstGeom>
        </p:spPr>
      </p:pic>
      <p:sp>
        <p:nvSpPr>
          <p:cNvPr id="6" name="Rectangle 22"/>
          <p:cNvSpPr>
            <a:spLocks noChangeArrowheads="1"/>
          </p:cNvSpPr>
          <p:nvPr userDrawn="1"/>
        </p:nvSpPr>
        <p:spPr bwMode="auto">
          <a:xfrm>
            <a:off x="-2438399" y="847990"/>
            <a:ext cx="2420937" cy="4422510"/>
          </a:xfrm>
          <a:prstGeom prst="rect">
            <a:avLst/>
          </a:prstGeom>
          <a:noFill/>
          <a:ln w="9525">
            <a:noFill/>
            <a:miter lim="800000"/>
          </a:ln>
        </p:spPr>
        <p:txBody>
          <a:bodyPr lIns="80109" tIns="40056" rIns="80109" bIns="40056"/>
          <a:lstStyle/>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Page</a:t>
            </a:r>
            <a:r>
              <a:rPr lang="zh-CN" altLang="en-US" sz="1100">
                <a:solidFill>
                  <a:schemeClr val="bg1"/>
                </a:solidFill>
                <a:latin typeface="微软雅黑" panose="020B0503020204020204" pitchFamily="34" charset="-122"/>
                <a:ea typeface="微软雅黑" panose="020B0503020204020204" pitchFamily="34" charset="-122"/>
              </a:rPr>
              <a:t>：</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Arial 24-28pt </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R38 G38 B38</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Subtitle: Arial 24-28pt  </a:t>
            </a: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p:txBody>
      </p:sp>
      <p:pic>
        <p:nvPicPr>
          <p:cNvPr id="43" name="Picture 6"/>
          <p:cNvPicPr>
            <a:picLocks noChangeAspect="1" noChangeArrowheads="1"/>
          </p:cNvPicPr>
          <p:nvPr userDrawn="1"/>
        </p:nvPicPr>
        <p:blipFill>
          <a:blip r:embed="rId3" cstate="print"/>
          <a:srcRect/>
          <a:stretch>
            <a:fillRect/>
          </a:stretch>
        </p:blipFill>
        <p:spPr bwMode="auto">
          <a:xfrm>
            <a:off x="9296400" y="2921000"/>
            <a:ext cx="1079500" cy="2794000"/>
          </a:xfrm>
          <a:prstGeom prst="rect">
            <a:avLst/>
          </a:prstGeom>
          <a:noFill/>
          <a:ln w="9525">
            <a:noFill/>
            <a:miter lim="800000"/>
            <a:headEnd/>
            <a:tailEnd/>
          </a:ln>
        </p:spPr>
      </p:pic>
      <p:sp>
        <p:nvSpPr>
          <p:cNvPr id="53" name="Rectangle 62"/>
          <p:cNvSpPr>
            <a:spLocks noChangeArrowheads="1"/>
          </p:cNvSpPr>
          <p:nvPr userDrawn="1"/>
        </p:nvSpPr>
        <p:spPr bwMode="auto">
          <a:xfrm>
            <a:off x="9199566" y="1758157"/>
            <a:ext cx="1544637" cy="1670843"/>
          </a:xfrm>
          <a:prstGeom prst="rect">
            <a:avLst/>
          </a:prstGeom>
          <a:noFill/>
          <a:ln w="9525">
            <a:noFill/>
            <a:miter lim="800000"/>
          </a:ln>
        </p:spPr>
        <p:txBody>
          <a:bodyPr lIns="80109" tIns="40056" rIns="80109" bIns="40056"/>
          <a:lstStyle/>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Scheme: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No more than 3 colors in the same page. Below are 10 groups for reference.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zh-CN" altLang="en-US" sz="1100">
              <a:solidFill>
                <a:schemeClr val="bg1"/>
              </a:solidFill>
              <a:latin typeface="微软雅黑" panose="020B0503020204020204" pitchFamily="34" charset="-122"/>
              <a:ea typeface="微软雅黑" panose="020B0503020204020204" pitchFamily="34" charset="-122"/>
            </a:endParaRPr>
          </a:p>
        </p:txBody>
      </p:sp>
      <p:grpSp>
        <p:nvGrpSpPr>
          <p:cNvPr id="59" name="组合 58"/>
          <p:cNvGrpSpPr/>
          <p:nvPr userDrawn="1"/>
        </p:nvGrpSpPr>
        <p:grpSpPr>
          <a:xfrm>
            <a:off x="72000" y="2143760"/>
            <a:ext cx="9000000" cy="548640"/>
            <a:chOff x="113" y="3768"/>
            <a:chExt cx="14173" cy="864"/>
          </a:xfrm>
        </p:grpSpPr>
        <p:cxnSp>
          <p:nvCxnSpPr>
            <p:cNvPr id="7174" name="直接连接符 22"/>
            <p:cNvCxnSpPr>
              <a:cxnSpLocks noChangeShapeType="1"/>
            </p:cNvCxnSpPr>
            <p:nvPr userDrawn="1"/>
          </p:nvCxnSpPr>
          <p:spPr bwMode="auto">
            <a:xfrm>
              <a:off x="113" y="4499"/>
              <a:ext cx="14173" cy="2"/>
            </a:xfrm>
            <a:prstGeom prst="line">
              <a:avLst/>
            </a:prstGeom>
            <a:noFill/>
            <a:ln w="3175">
              <a:solidFill>
                <a:schemeClr val="accent5">
                  <a:lumMod val="40000"/>
                  <a:lumOff val="60000"/>
                </a:schemeClr>
              </a:solidFill>
              <a:prstDash val="sysDash"/>
              <a:bevel/>
            </a:ln>
            <a:extLst>
              <a:ext uri="{909E8E84-426E-40DD-AFC4-6F175D3DCCD1}">
                <a14:hiddenFill xmlns:a14="http://schemas.microsoft.com/office/drawing/2010/main">
                  <a:noFill/>
                </a14:hiddenFill>
              </a:ext>
            </a:extLst>
          </p:spPr>
        </p:cxnSp>
        <p:sp>
          <p:nvSpPr>
            <p:cNvPr id="7173" name="文本框 20"/>
            <p:cNvSpPr txBox="1">
              <a:spLocks noChangeArrowheads="1"/>
            </p:cNvSpPr>
            <p:nvPr userDrawn="1"/>
          </p:nvSpPr>
          <p:spPr bwMode="auto">
            <a:xfrm>
              <a:off x="1838" y="3768"/>
              <a:ext cx="2857"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marL="342900" indent="-3429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1pPr>
              <a:lvl2pPr marL="742950" indent="-28575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2pPr>
              <a:lvl3pPr marL="11430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3pPr>
              <a:lvl4pPr marL="16002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4pPr>
              <a:lvl5pPr marL="20574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spcBef>
                  <a:spcPct val="20000"/>
                </a:spcBef>
                <a:defRPr/>
              </a:pP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90204" pitchFamily="34" charset="0"/>
                </a:rPr>
                <a:t>目录</a:t>
              </a:r>
              <a:endPar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90204" pitchFamily="34" charset="0"/>
              </a:endParaRPr>
            </a:p>
          </p:txBody>
        </p:sp>
      </p:grpSp>
      <p:sp>
        <p:nvSpPr>
          <p:cNvPr id="56" name="Text Box 20"/>
          <p:cNvSpPr txBox="1">
            <a:spLocks noChangeArrowheads="1"/>
          </p:cNvSpPr>
          <p:nvPr userDrawn="1"/>
        </p:nvSpPr>
        <p:spPr bwMode="auto">
          <a:xfrm>
            <a:off x="1177925" y="2585720"/>
            <a:ext cx="11918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a:spAutoFit/>
          </a:bodyPr>
          <a:lstStyle>
            <a:lvl1pPr marL="342900" indent="-3429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1pPr>
            <a:lvl2pPr marL="742950" indent="-28575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2pPr>
            <a:lvl3pPr marL="11430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3pPr>
            <a:lvl4pPr marL="16002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4pPr>
            <a:lvl5pPr marL="20574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spcBef>
                <a:spcPct val="20000"/>
              </a:spcBef>
              <a:defRPr/>
            </a:pPr>
            <a:r>
              <a:rPr lang="zh-CN" altLang="en-US" sz="1800">
                <a:solidFill>
                  <a:srgbClr val="41A0DA"/>
                </a:solidFill>
                <a:ea typeface="经典粗宋简" panose="02010609000101010101" pitchFamily="1" charset="-122"/>
                <a:sym typeface="Arial" panose="020B0604020202090204" pitchFamily="34" charset="0"/>
              </a:rPr>
              <a:t>Contents</a:t>
            </a:r>
            <a:endParaRPr lang="zh-CN" altLang="en-US" sz="1800">
              <a:solidFill>
                <a:srgbClr val="41A0DA"/>
              </a:solidFill>
              <a:ea typeface="经典粗宋简" panose="02010609000101010101" pitchFamily="1" charset="-122"/>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90204" pitchFamily="34" charset="0"/>
        <a:buChar char="•"/>
        <a:defRPr sz="2800" kern="1200">
          <a:solidFill>
            <a:schemeClr val="bg1"/>
          </a:solidFill>
          <a:latin typeface="Arial" panose="020B0604020202090204" pitchFamily="34" charset="0"/>
          <a:ea typeface="+mn-ea"/>
          <a:cs typeface="Arial" panose="020B0604020202090204" pitchFamily="34" charset="0"/>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Arial" panose="020B0604020202090204" pitchFamily="34" charset="0"/>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Arial" panose="020B0604020202090204" pitchFamily="34" charset="0"/>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Arial" panose="020B0604020202090204" pitchFamily="34" charset="0"/>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Arial" panose="020B0604020202090204" pitchFamily="34"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8" name="直接连接符 7"/>
          <p:cNvCxnSpPr/>
          <p:nvPr userDrawn="1"/>
        </p:nvCxnSpPr>
        <p:spPr>
          <a:xfrm>
            <a:off x="32574" y="604715"/>
            <a:ext cx="9111426" cy="0"/>
          </a:xfrm>
          <a:prstGeom prst="line">
            <a:avLst/>
          </a:prstGeom>
          <a:noFill/>
          <a:ln w="12700" cap="flat" cmpd="sng" algn="ctr">
            <a:solidFill>
              <a:srgbClr val="71AE4B"/>
            </a:solidFill>
            <a:prstDash val="solid"/>
            <a:miter lim="800000"/>
          </a:ln>
          <a:effectLst/>
        </p:spPr>
      </p:cxn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24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panose="020B0604020202090204" pitchFamily="34" charset="0"/>
        </a:defRPr>
      </a:lvl2pPr>
      <a:lvl3pPr algn="l" rtl="0" eaLnBrk="0" fontAlgn="base" hangingPunct="0">
        <a:spcBef>
          <a:spcPct val="0"/>
        </a:spcBef>
        <a:spcAft>
          <a:spcPct val="0"/>
        </a:spcAft>
        <a:defRPr sz="2400">
          <a:solidFill>
            <a:schemeClr val="tx2"/>
          </a:solidFill>
          <a:latin typeface="Arial" panose="020B0604020202090204" pitchFamily="34" charset="0"/>
        </a:defRPr>
      </a:lvl3pPr>
      <a:lvl4pPr algn="l" rtl="0" eaLnBrk="0" fontAlgn="base" hangingPunct="0">
        <a:spcBef>
          <a:spcPct val="0"/>
        </a:spcBef>
        <a:spcAft>
          <a:spcPct val="0"/>
        </a:spcAft>
        <a:defRPr sz="2400">
          <a:solidFill>
            <a:schemeClr val="tx2"/>
          </a:solidFill>
          <a:latin typeface="Arial" panose="020B0604020202090204" pitchFamily="34" charset="0"/>
        </a:defRPr>
      </a:lvl4pPr>
      <a:lvl5pPr algn="l" rtl="0" eaLnBrk="0" fontAlgn="base" hangingPunct="0">
        <a:spcBef>
          <a:spcPct val="0"/>
        </a:spcBef>
        <a:spcAft>
          <a:spcPct val="0"/>
        </a:spcAft>
        <a:defRPr sz="2400">
          <a:solidFill>
            <a:schemeClr val="tx2"/>
          </a:solidFill>
          <a:latin typeface="Arial" panose="020B0604020202090204" pitchFamily="34" charset="0"/>
        </a:defRPr>
      </a:lvl5pPr>
      <a:lvl6pPr marL="457200" algn="l" rtl="0" fontAlgn="base">
        <a:spcBef>
          <a:spcPct val="0"/>
        </a:spcBef>
        <a:spcAft>
          <a:spcPct val="0"/>
        </a:spcAft>
        <a:defRPr sz="2400">
          <a:solidFill>
            <a:schemeClr val="tx2"/>
          </a:solidFill>
          <a:latin typeface="Arial" panose="020B0604020202090204" pitchFamily="34" charset="0"/>
        </a:defRPr>
      </a:lvl6pPr>
      <a:lvl7pPr marL="914400" algn="l" rtl="0" fontAlgn="base">
        <a:spcBef>
          <a:spcPct val="0"/>
        </a:spcBef>
        <a:spcAft>
          <a:spcPct val="0"/>
        </a:spcAft>
        <a:defRPr sz="2400">
          <a:solidFill>
            <a:schemeClr val="tx2"/>
          </a:solidFill>
          <a:latin typeface="Arial" panose="020B0604020202090204" pitchFamily="34" charset="0"/>
        </a:defRPr>
      </a:lvl7pPr>
      <a:lvl8pPr marL="1371600" algn="l" rtl="0" fontAlgn="base">
        <a:spcBef>
          <a:spcPct val="0"/>
        </a:spcBef>
        <a:spcAft>
          <a:spcPct val="0"/>
        </a:spcAft>
        <a:defRPr sz="2400">
          <a:solidFill>
            <a:schemeClr val="tx2"/>
          </a:solidFill>
          <a:latin typeface="Arial" panose="020B0604020202090204" pitchFamily="34" charset="0"/>
        </a:defRPr>
      </a:lvl8pPr>
      <a:lvl9pPr marL="1828800" algn="l" rtl="0" fontAlgn="base">
        <a:spcBef>
          <a:spcPct val="0"/>
        </a:spcBef>
        <a:spcAft>
          <a:spcPct val="0"/>
        </a:spcAft>
        <a:defRPr sz="2400">
          <a:solidFill>
            <a:schemeClr val="tx2"/>
          </a:solidFill>
          <a:latin typeface="Arial" panose="020B0604020202090204" pitchFamily="34" charset="0"/>
        </a:defRPr>
      </a:lvl9pPr>
    </p:titleStyle>
    <p:bodyStyle>
      <a:lvl1pPr marL="342900" indent="-342900" algn="l" rtl="0" eaLnBrk="0" fontAlgn="base" hangingPunct="0">
        <a:spcBef>
          <a:spcPct val="20000"/>
        </a:spcBef>
        <a:spcAft>
          <a:spcPct val="0"/>
        </a:spcAft>
        <a:buChar char="•"/>
        <a:defRPr lang="zh-CN" altLang="en-US" sz="2000">
          <a:solidFill>
            <a:srgbClr val="404040"/>
          </a:solidFill>
          <a:latin typeface="+mj-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lang="zh-CN" altLang="en-US" sz="3200">
          <a:solidFill>
            <a:srgbClr val="40404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12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4" name="图片 53" descr="易流科技2018b"/>
          <p:cNvPicPr>
            <a:picLocks noChangeAspect="1"/>
          </p:cNvPicPr>
          <p:nvPr userDrawn="1"/>
        </p:nvPicPr>
        <p:blipFill>
          <a:blip r:embed="rId3"/>
          <a:stretch>
            <a:fillRect/>
          </a:stretch>
        </p:blipFill>
        <p:spPr>
          <a:xfrm>
            <a:off x="0" y="-1270"/>
            <a:ext cx="9143365" cy="5717540"/>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hyperlink" Target="https://dev.mysql.com/doc/refman/5.7/en/innodb-locking.html" TargetMode="Externa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9.png"/><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8.png"/><Relationship Id="rId1"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a:spLocks noGrp="1"/>
          </p:cNvSpPr>
          <p:nvPr>
            <p:ph idx="4294967295"/>
          </p:nvPr>
        </p:nvSpPr>
        <p:spPr>
          <a:xfrm>
            <a:off x="2051720" y="2137421"/>
            <a:ext cx="4980554" cy="480219"/>
          </a:xfrm>
        </p:spPr>
        <p:txBody>
          <a:bodyPr>
            <a:noAutofit/>
          </a:bodyPr>
          <a:lstStyle/>
          <a:p>
            <a:pPr marL="0" indent="0" algn="ctr">
              <a:buClr>
                <a:srgbClr val="71AE4C"/>
              </a:buClr>
              <a:buNone/>
            </a:pPr>
            <a:r>
              <a:rPr lang="en-US" altLang="zh-CN" dirty="0" smtClean="0">
                <a:solidFill>
                  <a:schemeClr val="bg1">
                    <a:lumMod val="25000"/>
                  </a:schemeClr>
                </a:solidFill>
                <a:latin typeface="微软雅黑" panose="020B0503020204020204" pitchFamily="34" charset="-122"/>
                <a:ea typeface="微软雅黑" panose="020B0503020204020204" pitchFamily="34" charset="-122"/>
              </a:rPr>
              <a:t>MySQL</a:t>
            </a:r>
            <a:r>
              <a:rPr lang="zh-CN" altLang="en-US" dirty="0" smtClean="0">
                <a:solidFill>
                  <a:schemeClr val="bg1">
                    <a:lumMod val="25000"/>
                  </a:schemeClr>
                </a:solidFill>
                <a:latin typeface="微软雅黑" panose="020B0503020204020204" pitchFamily="34" charset="-122"/>
                <a:ea typeface="微软雅黑" panose="020B0503020204020204" pitchFamily="34" charset="-122"/>
              </a:rPr>
              <a:t>架构设计</a:t>
            </a:r>
            <a:endParaRPr lang="zh-CN" altLang="en-US" dirty="0">
              <a:solidFill>
                <a:schemeClr val="bg1">
                  <a:lumMod val="2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2081724" y="2715262"/>
            <a:ext cx="4980553" cy="38099"/>
          </a:xfrm>
          <a:prstGeom prst="rect">
            <a:avLst/>
          </a:prstGeom>
          <a:gradFill flip="none" rotWithShape="0">
            <a:gsLst>
              <a:gs pos="0">
                <a:srgbClr val="FFFFFF"/>
              </a:gs>
              <a:gs pos="50000">
                <a:srgbClr val="71AE4C"/>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723899"/>
            <a:ext cx="9144000" cy="501499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81000" y="723900"/>
            <a:ext cx="5078138" cy="49149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647699"/>
            <a:ext cx="9144000" cy="491796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4800" y="800100"/>
            <a:ext cx="7980952" cy="450476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200" y="876300"/>
            <a:ext cx="9144000" cy="427020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353" y="1275047"/>
            <a:ext cx="9144000" cy="4435523"/>
          </a:xfrm>
          <a:prstGeom prst="rect">
            <a:avLst/>
          </a:prstGeom>
        </p:spPr>
      </p:pic>
      <p:sp>
        <p:nvSpPr>
          <p:cNvPr id="3" name="文本框 2"/>
          <p:cNvSpPr txBox="1"/>
          <p:nvPr/>
        </p:nvSpPr>
        <p:spPr>
          <a:xfrm>
            <a:off x="609600" y="800100"/>
            <a:ext cx="6541086" cy="369332"/>
          </a:xfrm>
          <a:prstGeom prst="rect">
            <a:avLst/>
          </a:prstGeom>
          <a:noFill/>
        </p:spPr>
        <p:txBody>
          <a:bodyPr wrap="none" rtlCol="0">
            <a:spAutoFit/>
          </a:bodyPr>
          <a:lstStyle/>
          <a:p>
            <a:r>
              <a:rPr lang="en-US" altLang="zh-CN" dirty="0"/>
              <a:t>https://dev.mysql.com/doc/refman/5.7/en/storage-engines.html</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a:spLocks noGrp="1"/>
          </p:cNvSpPr>
          <p:nvPr>
            <p:ph idx="4294967295"/>
          </p:nvPr>
        </p:nvSpPr>
        <p:spPr>
          <a:xfrm>
            <a:off x="2051720" y="2137421"/>
            <a:ext cx="4980554" cy="480219"/>
          </a:xfrm>
        </p:spPr>
        <p:txBody>
          <a:bodyPr>
            <a:noAutofit/>
          </a:bodyPr>
          <a:lstStyle/>
          <a:p>
            <a:pPr marL="0" indent="0" algn="ctr">
              <a:buClr>
                <a:srgbClr val="71AE4C"/>
              </a:buClr>
              <a:buNone/>
            </a:pPr>
            <a:r>
              <a:rPr lang="en-US" altLang="zh-CN" dirty="0" smtClean="0">
                <a:solidFill>
                  <a:schemeClr val="bg1">
                    <a:lumMod val="25000"/>
                  </a:schemeClr>
                </a:solidFill>
                <a:latin typeface="微软雅黑" panose="020B0503020204020204" pitchFamily="34" charset="-122"/>
                <a:ea typeface="微软雅黑" panose="020B0503020204020204" pitchFamily="34" charset="-122"/>
              </a:rPr>
              <a:t>MySQL</a:t>
            </a:r>
            <a:r>
              <a:rPr lang="zh-CN" altLang="en-US" dirty="0" smtClean="0">
                <a:solidFill>
                  <a:schemeClr val="bg1">
                    <a:lumMod val="25000"/>
                  </a:schemeClr>
                </a:solidFill>
                <a:latin typeface="微软雅黑" panose="020B0503020204020204" pitchFamily="34" charset="-122"/>
                <a:ea typeface="微软雅黑" panose="020B0503020204020204" pitchFamily="34" charset="-122"/>
              </a:rPr>
              <a:t>索引</a:t>
            </a:r>
            <a:endParaRPr lang="en-US" altLang="zh-CN" dirty="0" smtClean="0">
              <a:solidFill>
                <a:schemeClr val="bg1">
                  <a:lumMod val="2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2081724" y="2715262"/>
            <a:ext cx="4980553" cy="38099"/>
          </a:xfrm>
          <a:prstGeom prst="rect">
            <a:avLst/>
          </a:prstGeom>
          <a:gradFill flip="none" rotWithShape="0">
            <a:gsLst>
              <a:gs pos="0">
                <a:srgbClr val="FFFFFF"/>
              </a:gs>
              <a:gs pos="50000">
                <a:srgbClr val="71AE4C"/>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723900"/>
            <a:ext cx="7848600" cy="3416320"/>
          </a:xfrm>
          <a:prstGeom prst="rect">
            <a:avLst/>
          </a:prstGeom>
          <a:noFill/>
        </p:spPr>
        <p:txBody>
          <a:bodyPr wrap="square" rtlCol="0">
            <a:spAutoFit/>
          </a:bodyPr>
          <a:lstStyle/>
          <a:p>
            <a:r>
              <a:rPr lang="zh-CN" altLang="en-US" dirty="0"/>
              <a:t>索引是什么？</a:t>
            </a:r>
            <a:endParaRPr lang="en-US" altLang="zh-CN" dirty="0"/>
          </a:p>
          <a:p>
            <a:r>
              <a:rPr lang="zh-CN" altLang="en-US" dirty="0"/>
              <a:t>索引是为了加速对表中数据行的检索而创建的一种分散存储的 </a:t>
            </a:r>
            <a:r>
              <a:rPr lang="zh-CN" altLang="en-US" dirty="0">
                <a:solidFill>
                  <a:srgbClr val="FF0000"/>
                </a:solidFill>
              </a:rPr>
              <a:t>数据结构</a:t>
            </a:r>
            <a:endParaRPr lang="en-US" altLang="zh-CN" dirty="0">
              <a:solidFill>
                <a:srgbClr val="FF0000"/>
              </a:solidFill>
            </a:endParaRPr>
          </a:p>
          <a:p>
            <a:endParaRPr lang="en-US" altLang="zh-CN" dirty="0"/>
          </a:p>
          <a:p>
            <a:endParaRPr lang="en-US" altLang="zh-CN" dirty="0">
              <a:solidFill>
                <a:srgbClr val="FF0000"/>
              </a:solidFill>
            </a:endParaRPr>
          </a:p>
          <a:p>
            <a:r>
              <a:rPr lang="zh-CN" altLang="en-US" dirty="0"/>
              <a:t>索引的作用</a:t>
            </a:r>
            <a:endParaRPr lang="en-US" altLang="zh-CN" dirty="0">
              <a:solidFill>
                <a:srgbClr val="FF0000"/>
              </a:solidFill>
            </a:endParaRPr>
          </a:p>
          <a:p>
            <a:r>
              <a:rPr lang="zh-CN" altLang="en-US" dirty="0">
                <a:solidFill>
                  <a:srgbClr val="FF0000"/>
                </a:solidFill>
              </a:rPr>
              <a:t>索引能极大的减少存储引擎需要扫描的数据量</a:t>
            </a:r>
            <a:endParaRPr lang="zh-CN" altLang="en-US" dirty="0">
              <a:solidFill>
                <a:srgbClr val="FF0000"/>
              </a:solidFill>
            </a:endParaRPr>
          </a:p>
          <a:p>
            <a:r>
              <a:rPr lang="zh-CN" altLang="en-US" dirty="0">
                <a:solidFill>
                  <a:srgbClr val="FF0000"/>
                </a:solidFill>
              </a:rPr>
              <a:t>索引可以把随机</a:t>
            </a:r>
            <a:r>
              <a:rPr lang="en-US" altLang="zh-CN" dirty="0">
                <a:solidFill>
                  <a:srgbClr val="FF0000"/>
                </a:solidFill>
              </a:rPr>
              <a:t>IO</a:t>
            </a:r>
            <a:r>
              <a:rPr lang="zh-CN" altLang="en-US" dirty="0">
                <a:solidFill>
                  <a:srgbClr val="FF0000"/>
                </a:solidFill>
              </a:rPr>
              <a:t>变成顺序</a:t>
            </a:r>
            <a:r>
              <a:rPr lang="en-US" altLang="zh-CN" dirty="0">
                <a:solidFill>
                  <a:srgbClr val="FF0000"/>
                </a:solidFill>
              </a:rPr>
              <a:t>IO</a:t>
            </a:r>
            <a:endParaRPr lang="en-US" altLang="zh-CN" dirty="0">
              <a:solidFill>
                <a:srgbClr val="FF0000"/>
              </a:solidFill>
            </a:endParaRPr>
          </a:p>
          <a:p>
            <a:r>
              <a:rPr lang="zh-CN" altLang="en-US" dirty="0">
                <a:solidFill>
                  <a:srgbClr val="FF0000"/>
                </a:solidFill>
              </a:rPr>
              <a:t>索引可以帮助我们在进行分组、排序等操作时，避免使 用临时表</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正确</a:t>
            </a:r>
            <a:r>
              <a:rPr lang="zh-CN" altLang="en-US" dirty="0"/>
              <a:t>的创建</a:t>
            </a:r>
            <a:r>
              <a:rPr lang="zh-CN" altLang="en-US" dirty="0">
                <a:solidFill>
                  <a:srgbClr val="FF0000"/>
                </a:solidFill>
              </a:rPr>
              <a:t>合适</a:t>
            </a:r>
            <a:r>
              <a:rPr lang="zh-CN" altLang="en-US" dirty="0"/>
              <a:t>的索引 </a:t>
            </a:r>
            <a:endParaRPr lang="en-US" altLang="zh-CN" dirty="0"/>
          </a:p>
          <a:p>
            <a:r>
              <a:rPr lang="zh-CN" altLang="en-US" dirty="0"/>
              <a:t>是提升数据库查询性能的</a:t>
            </a:r>
            <a:r>
              <a:rPr lang="zh-CN" altLang="en-US" dirty="0">
                <a:solidFill>
                  <a:srgbClr val="FF0000"/>
                </a:solidFill>
              </a:rPr>
              <a:t>基础</a:t>
            </a:r>
            <a:endParaRPr lang="en-US" altLang="zh-CN" dirty="0">
              <a:solidFill>
                <a:srgbClr val="FF0000"/>
              </a:solidFill>
            </a:endParaRPr>
          </a:p>
          <a:p>
            <a:endParaRPr lang="en-US" altLang="zh-CN"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400" y="571500"/>
            <a:ext cx="8763000" cy="4801314"/>
          </a:xfrm>
          <a:prstGeom prst="rect">
            <a:avLst/>
          </a:prstGeom>
          <a:noFill/>
        </p:spPr>
        <p:txBody>
          <a:bodyPr wrap="square" rtlCol="0">
            <a:spAutoFit/>
          </a:bodyPr>
          <a:lstStyle/>
          <a:p>
            <a:r>
              <a:rPr lang="zh-CN" altLang="en-US" dirty="0"/>
              <a:t>常见的索引类型</a:t>
            </a:r>
            <a:r>
              <a:rPr lang="en-US" altLang="zh-CN" dirty="0"/>
              <a:t>--</a:t>
            </a:r>
            <a:r>
              <a:rPr lang="zh-CN" altLang="en-US" dirty="0"/>
              <a:t>哈希表</a:t>
            </a:r>
            <a:endParaRPr lang="en-US" altLang="zh-CN" dirty="0"/>
          </a:p>
          <a:p>
            <a:endParaRPr lang="en-US" altLang="zh-CN" dirty="0"/>
          </a:p>
          <a:p>
            <a:r>
              <a:rPr lang="zh-CN" altLang="en-US" dirty="0"/>
              <a:t>哈希表是一种以键 </a:t>
            </a:r>
            <a:r>
              <a:rPr lang="en-US" altLang="zh-CN" dirty="0"/>
              <a:t>- </a:t>
            </a:r>
            <a:r>
              <a:rPr lang="zh-CN" altLang="en-US" dirty="0"/>
              <a:t>值（</a:t>
            </a:r>
            <a:r>
              <a:rPr lang="en-US" altLang="zh-CN" dirty="0"/>
              <a:t>key-value</a:t>
            </a:r>
            <a:r>
              <a:rPr lang="zh-CN" altLang="en-US" dirty="0"/>
              <a:t>）存储数据的结构，我们只要输入待查找的值即 </a:t>
            </a:r>
            <a:r>
              <a:rPr lang="en-US" altLang="zh-CN" dirty="0"/>
              <a:t>key</a:t>
            </a:r>
            <a:r>
              <a:rPr lang="zh-CN" altLang="en-US" dirty="0"/>
              <a:t>，就可以找到其对应的值即 </a:t>
            </a:r>
            <a:r>
              <a:rPr lang="en-US" altLang="zh-CN" dirty="0"/>
              <a:t>Value</a:t>
            </a:r>
            <a:r>
              <a:rPr lang="zh-CN" altLang="en-US" dirty="0"/>
              <a:t>。哈希的思路很简单，把值放在数组里，用一个哈希函数把 </a:t>
            </a:r>
            <a:r>
              <a:rPr lang="en-US" altLang="zh-CN" dirty="0"/>
              <a:t>key </a:t>
            </a:r>
            <a:r>
              <a:rPr lang="zh-CN" altLang="en-US" dirty="0"/>
              <a:t>换算成一个确定的位置，然后把 </a:t>
            </a:r>
            <a:r>
              <a:rPr lang="en-US" altLang="zh-CN" dirty="0"/>
              <a:t>value </a:t>
            </a:r>
            <a:r>
              <a:rPr lang="zh-CN" altLang="en-US" dirty="0"/>
              <a:t>放在数组的这个位置。</a:t>
            </a:r>
            <a:endParaRPr lang="zh-CN" altLang="en-US" dirty="0"/>
          </a:p>
          <a:p>
            <a:r>
              <a:rPr lang="zh-CN" altLang="en-US" dirty="0"/>
              <a:t>不可避免地，多个 </a:t>
            </a:r>
            <a:r>
              <a:rPr lang="en-US" altLang="zh-CN" dirty="0"/>
              <a:t>key </a:t>
            </a:r>
            <a:r>
              <a:rPr lang="zh-CN" altLang="en-US" dirty="0"/>
              <a:t>值经过哈希函数的换算，会出现同一个值的情况。处理这种情况的一种方法是，拉出一个链表。</a:t>
            </a:r>
            <a:endParaRPr lang="en-US" altLang="zh-CN" dirty="0"/>
          </a:p>
          <a:p>
            <a:endParaRPr lang="en-US" altLang="zh-CN" dirty="0"/>
          </a:p>
          <a:p>
            <a:endParaRPr lang="en-US" altLang="zh-CN" dirty="0"/>
          </a:p>
          <a:p>
            <a:r>
              <a:rPr lang="zh-CN" altLang="en-US" dirty="0"/>
              <a:t>但是 哈希表不是有序的，索引在区间查询的时候是很慢的</a:t>
            </a:r>
            <a:endParaRPr lang="en-US" altLang="zh-CN" dirty="0"/>
          </a:p>
          <a:p>
            <a:endParaRPr lang="en-US" altLang="zh-CN" dirty="0"/>
          </a:p>
          <a:p>
            <a:endParaRPr lang="en-US" altLang="zh-CN" dirty="0"/>
          </a:p>
          <a:p>
            <a:r>
              <a:rPr lang="zh-CN" altLang="en-US" dirty="0"/>
              <a:t>所以，</a:t>
            </a:r>
            <a:r>
              <a:rPr lang="zh-CN" altLang="en-US" b="1" dirty="0"/>
              <a:t>哈希表这种结构适用于只有等值查询的场景，比如 </a:t>
            </a:r>
            <a:r>
              <a:rPr lang="en-US" altLang="zh-CN" b="1" dirty="0"/>
              <a:t>Memcached</a:t>
            </a:r>
            <a:r>
              <a:rPr lang="zh-CN" altLang="en-US" b="1" dirty="0"/>
              <a:t>或</a:t>
            </a:r>
            <a:r>
              <a:rPr lang="en-US" altLang="zh-CN" b="1" dirty="0"/>
              <a:t>Redis </a:t>
            </a:r>
            <a:r>
              <a:rPr lang="zh-CN" altLang="en-US" b="1" dirty="0"/>
              <a:t>及其他一些 </a:t>
            </a:r>
            <a:r>
              <a:rPr lang="en-US" altLang="zh-CN" b="1" dirty="0"/>
              <a:t>NoSQL </a:t>
            </a:r>
            <a:r>
              <a:rPr lang="zh-CN" altLang="en-US" b="1" dirty="0"/>
              <a:t>引擎。</a:t>
            </a:r>
            <a:endParaRPr lang="zh-CN" altLang="en-US" dirty="0"/>
          </a:p>
          <a:p>
            <a:endParaRPr lang="zh-CN" altLang="en-US" dirty="0"/>
          </a:p>
          <a:p>
            <a:endParaRPr lang="zh-CN" altLang="en-US" dirty="0"/>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8229600" cy="3416320"/>
          </a:xfrm>
          <a:prstGeom prst="rect">
            <a:avLst/>
          </a:prstGeom>
          <a:noFill/>
        </p:spPr>
        <p:txBody>
          <a:bodyPr wrap="square" rtlCol="0">
            <a:spAutoFit/>
          </a:bodyPr>
          <a:lstStyle/>
          <a:p>
            <a:r>
              <a:rPr lang="zh-CN" altLang="en-US" dirty="0"/>
              <a:t>常见的索引类型</a:t>
            </a:r>
            <a:r>
              <a:rPr lang="en-US" altLang="zh-CN" dirty="0"/>
              <a:t>--</a:t>
            </a:r>
            <a:r>
              <a:rPr lang="zh-CN" altLang="en-US" dirty="0"/>
              <a:t>有序数组</a:t>
            </a:r>
            <a:endParaRPr lang="en-US" altLang="zh-CN" dirty="0"/>
          </a:p>
          <a:p>
            <a:endParaRPr lang="en-US" altLang="zh-CN" dirty="0"/>
          </a:p>
          <a:p>
            <a:r>
              <a:rPr lang="zh-CN" altLang="en-US" dirty="0"/>
              <a:t>有序数组在等值查询和范围查询场景中的性能就都非常优秀，单值查询时，用二分法就可以快速得到，这个时间复杂度是 </a:t>
            </a:r>
            <a:r>
              <a:rPr lang="en-US" altLang="zh-CN" dirty="0"/>
              <a:t>O(log(N))</a:t>
            </a:r>
            <a:r>
              <a:rPr lang="zh-CN" altLang="en-US" dirty="0"/>
              <a:t>。 区间查询时，遍历循环时，从满足条件的开始获取，到不满足的条件，退出循环即可，如果仅仅看查询效率，有序数组就是最好的数据结构了。但是，</a:t>
            </a:r>
            <a:r>
              <a:rPr lang="zh-CN" altLang="en-US" b="1" dirty="0"/>
              <a:t>在需要更新数据的时候就麻烦了，你往中间插入一个记录就必须得挪动后面所有的记录，成本太高</a:t>
            </a:r>
            <a:r>
              <a:rPr lang="zh-CN" altLang="en-US" dirty="0"/>
              <a:t>。</a:t>
            </a:r>
            <a:endParaRPr lang="zh-CN" altLang="en-US" dirty="0"/>
          </a:p>
          <a:p>
            <a:br>
              <a:rPr lang="zh-CN" altLang="en-US" dirty="0"/>
            </a:br>
            <a:endParaRPr lang="zh-CN" altLang="en-US" dirty="0"/>
          </a:p>
          <a:p>
            <a:r>
              <a:rPr lang="zh-CN" altLang="en-US" dirty="0"/>
              <a:t>所以，有序数组索引只适用于</a:t>
            </a:r>
            <a:r>
              <a:rPr lang="zh-CN" altLang="en-US" b="1" dirty="0"/>
              <a:t>静态存储引擎</a:t>
            </a:r>
            <a:r>
              <a:rPr lang="zh-CN" altLang="en-US" dirty="0"/>
              <a:t>，比如你要保存的是 </a:t>
            </a:r>
            <a:r>
              <a:rPr lang="en-US" altLang="zh-CN" dirty="0"/>
              <a:t>2017 </a:t>
            </a:r>
            <a:r>
              <a:rPr lang="zh-CN" altLang="en-US" dirty="0"/>
              <a:t>年某个城市的所有人口信息，这类不会再修改的数据。</a:t>
            </a:r>
            <a:endParaRPr lang="zh-CN" altLang="en-US"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200" y="647700"/>
            <a:ext cx="35052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581400" y="800100"/>
            <a:ext cx="5181600" cy="4524315"/>
          </a:xfrm>
          <a:prstGeom prst="rect">
            <a:avLst/>
          </a:prstGeom>
          <a:noFill/>
        </p:spPr>
        <p:txBody>
          <a:bodyPr wrap="square" rtlCol="0">
            <a:spAutoFit/>
          </a:bodyPr>
          <a:lstStyle/>
          <a:p>
            <a:r>
              <a:rPr lang="zh-CN" altLang="en-US" dirty="0"/>
              <a:t>大体来说，</a:t>
            </a:r>
            <a:r>
              <a:rPr lang="en-US" altLang="zh-CN" dirty="0"/>
              <a:t>MySQL </a:t>
            </a:r>
            <a:r>
              <a:rPr lang="zh-CN" altLang="en-US" dirty="0"/>
              <a:t>可以分为 </a:t>
            </a:r>
            <a:r>
              <a:rPr lang="en-US" altLang="zh-CN" dirty="0"/>
              <a:t>Server </a:t>
            </a:r>
            <a:r>
              <a:rPr lang="zh-CN" altLang="en-US" dirty="0"/>
              <a:t>层和存储引擎层两部分。</a:t>
            </a:r>
            <a:endParaRPr lang="zh-CN" altLang="en-US" dirty="0"/>
          </a:p>
          <a:p>
            <a:endParaRPr lang="zh-CN" altLang="en-US" dirty="0"/>
          </a:p>
          <a:p>
            <a:r>
              <a:rPr lang="en-US" altLang="zh-CN" b="1" dirty="0"/>
              <a:t>Server </a:t>
            </a:r>
            <a:r>
              <a:rPr lang="zh-CN" altLang="en-US" b="1" dirty="0"/>
              <a:t>层：</a:t>
            </a:r>
            <a:endParaRPr lang="zh-CN" altLang="en-US" dirty="0"/>
          </a:p>
          <a:p>
            <a:r>
              <a:rPr lang="zh-CN" altLang="en-US" dirty="0"/>
              <a:t>包括</a:t>
            </a:r>
            <a:r>
              <a:rPr lang="zh-CN" altLang="en-US" b="1" dirty="0"/>
              <a:t>连接器、查询缓存、分析器、优化器、执行器</a:t>
            </a:r>
            <a:r>
              <a:rPr lang="zh-CN" altLang="en-US" dirty="0"/>
              <a:t>等，涵盖 </a:t>
            </a:r>
            <a:r>
              <a:rPr lang="en-US" altLang="zh-CN" dirty="0"/>
              <a:t>MySQL </a:t>
            </a:r>
            <a:r>
              <a:rPr lang="zh-CN" altLang="en-US" dirty="0"/>
              <a:t>的大多数核心服务功能，以及所有的内置函数（如日期、时间、数学和加密函数等），所有跨存储引擎的功能都在这一层实现，比如存储过程、触发器、视图等。</a:t>
            </a:r>
            <a:endParaRPr lang="zh-CN" altLang="en-US" dirty="0"/>
          </a:p>
          <a:p>
            <a:r>
              <a:rPr lang="zh-CN" altLang="en-US" b="1" dirty="0"/>
              <a:t>存储引擎层：</a:t>
            </a:r>
            <a:endParaRPr lang="zh-CN" altLang="en-US" dirty="0"/>
          </a:p>
          <a:p>
            <a:r>
              <a:rPr lang="zh-CN" altLang="en-US" dirty="0"/>
              <a:t>而存储引擎层负责</a:t>
            </a:r>
            <a:r>
              <a:rPr lang="zh-CN" altLang="en-US" b="1" dirty="0"/>
              <a:t>数据的存储和提取</a:t>
            </a:r>
            <a:r>
              <a:rPr lang="zh-CN" altLang="en-US" dirty="0"/>
              <a:t>。其架构模式是</a:t>
            </a:r>
            <a:r>
              <a:rPr lang="zh-CN" altLang="en-US" b="1" dirty="0">
                <a:solidFill>
                  <a:srgbClr val="FF0000"/>
                </a:solidFill>
              </a:rPr>
              <a:t>插件式</a:t>
            </a:r>
            <a:r>
              <a:rPr lang="zh-CN" altLang="en-US" dirty="0"/>
              <a:t>的，支持 </a:t>
            </a:r>
            <a:r>
              <a:rPr lang="en-US" altLang="zh-CN" dirty="0" err="1"/>
              <a:t>InnoDB</a:t>
            </a:r>
            <a:r>
              <a:rPr lang="zh-CN" altLang="en-US" dirty="0"/>
              <a:t>、</a:t>
            </a:r>
            <a:r>
              <a:rPr lang="en-US" altLang="zh-CN" dirty="0" err="1"/>
              <a:t>MyISAM</a:t>
            </a:r>
            <a:r>
              <a:rPr lang="zh-CN" altLang="en-US" dirty="0"/>
              <a:t>、</a:t>
            </a:r>
            <a:r>
              <a:rPr lang="en-US" altLang="zh-CN" dirty="0"/>
              <a:t>Memory </a:t>
            </a:r>
            <a:r>
              <a:rPr lang="zh-CN" altLang="en-US" dirty="0"/>
              <a:t>等多个存储引擎。现在最常用的存储引擎是 </a:t>
            </a:r>
            <a:r>
              <a:rPr lang="en-US" altLang="zh-CN" dirty="0" err="1"/>
              <a:t>InnoDB</a:t>
            </a:r>
            <a:r>
              <a:rPr lang="zh-CN" altLang="en-US" dirty="0"/>
              <a:t>，它从</a:t>
            </a:r>
            <a:r>
              <a:rPr lang="zh-CN" altLang="en-US" b="1" dirty="0"/>
              <a:t> </a:t>
            </a:r>
            <a:r>
              <a:rPr lang="en-US" altLang="zh-CN" b="1" dirty="0"/>
              <a:t>MySQL 5.5.5 </a:t>
            </a:r>
            <a:r>
              <a:rPr lang="zh-CN" altLang="en-US" dirty="0"/>
              <a:t>版本开始成为了默认存储引擎。</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8229600" cy="2862322"/>
          </a:xfrm>
          <a:prstGeom prst="rect">
            <a:avLst/>
          </a:prstGeom>
          <a:noFill/>
        </p:spPr>
        <p:txBody>
          <a:bodyPr wrap="square" rtlCol="0">
            <a:spAutoFit/>
          </a:bodyPr>
          <a:lstStyle/>
          <a:p>
            <a:r>
              <a:rPr lang="zh-CN" altLang="en-US" dirty="0"/>
              <a:t>常见的索引类型</a:t>
            </a:r>
            <a:r>
              <a:rPr lang="en-US" altLang="zh-CN" dirty="0"/>
              <a:t>--</a:t>
            </a:r>
            <a:r>
              <a:rPr lang="zh-CN" altLang="en-US" b="1" dirty="0"/>
              <a:t>二叉搜索树</a:t>
            </a:r>
            <a:endParaRPr lang="en-US" altLang="zh-CN" dirty="0"/>
          </a:p>
          <a:p>
            <a:endParaRPr lang="en-US" altLang="zh-CN" dirty="0"/>
          </a:p>
          <a:p>
            <a:r>
              <a:rPr lang="zh-CN" altLang="en-US" dirty="0"/>
              <a:t>二叉搜索树的特点是：每个节点的左儿子小于父节点，父节点又小于右儿子。这样如果你要查 具体值的话，这个时间复杂度是 </a:t>
            </a:r>
            <a:r>
              <a:rPr lang="en-US" altLang="zh-CN" dirty="0"/>
              <a:t>O(log(N))</a:t>
            </a:r>
            <a:r>
              <a:rPr lang="zh-CN" altLang="en-US" dirty="0"/>
              <a:t>。</a:t>
            </a:r>
            <a:endParaRPr lang="zh-CN" altLang="en-US" dirty="0"/>
          </a:p>
          <a:p>
            <a:r>
              <a:rPr lang="zh-CN" altLang="en-US" dirty="0"/>
              <a:t>当然为了维持 </a:t>
            </a:r>
            <a:r>
              <a:rPr lang="en-US" altLang="zh-CN" dirty="0"/>
              <a:t>O(log(N)) </a:t>
            </a:r>
            <a:r>
              <a:rPr lang="zh-CN" altLang="en-US" dirty="0"/>
              <a:t>的查询复杂度，你就需要保持这棵树是平衡二叉树。为了做这个保证，更新的时间复杂度也是 </a:t>
            </a:r>
            <a:r>
              <a:rPr lang="en-US" altLang="zh-CN" dirty="0"/>
              <a:t>O(log(N))</a:t>
            </a:r>
            <a:r>
              <a:rPr lang="zh-CN" altLang="en-US" dirty="0"/>
              <a:t>。</a:t>
            </a:r>
            <a:endParaRPr lang="zh-CN" altLang="en-US" dirty="0"/>
          </a:p>
          <a:p>
            <a:r>
              <a:rPr lang="zh-CN" altLang="en-US" dirty="0"/>
              <a:t>树可以有二叉，也可以有多叉。多叉树就是每个节点有多个儿子，儿子之间的大小保证从左到右递增。二叉树是搜索效率最高的，但是</a:t>
            </a:r>
            <a:r>
              <a:rPr lang="zh-CN" altLang="en-US" b="1" dirty="0"/>
              <a:t>实际上大多数的数据库存储却并不使用二叉树。其原因是，索引不止存在内存中，还要写到磁盘上</a:t>
            </a:r>
            <a:r>
              <a:rPr lang="zh-CN" altLang="en-US" dirty="0"/>
              <a:t>。</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723900"/>
            <a:ext cx="8763000" cy="4401205"/>
          </a:xfrm>
          <a:prstGeom prst="rect">
            <a:avLst/>
          </a:prstGeom>
          <a:noFill/>
        </p:spPr>
        <p:txBody>
          <a:bodyPr wrap="square" rtlCol="0">
            <a:spAutoFit/>
          </a:bodyPr>
          <a:lstStyle/>
          <a:p>
            <a:r>
              <a:rPr lang="zh-CN" altLang="en-US" dirty="0"/>
              <a:t>你可以想象一下一棵 </a:t>
            </a:r>
            <a:r>
              <a:rPr lang="en-US" altLang="zh-CN" dirty="0"/>
              <a:t>100 </a:t>
            </a:r>
            <a:r>
              <a:rPr lang="zh-CN" altLang="en-US" dirty="0"/>
              <a:t>万节点的平衡二叉树，树高 </a:t>
            </a:r>
            <a:r>
              <a:rPr lang="en-US" altLang="zh-CN" dirty="0"/>
              <a:t>20</a:t>
            </a:r>
            <a:r>
              <a:rPr lang="zh-CN" altLang="en-US" dirty="0"/>
              <a:t>。一次查询可能需要访问 </a:t>
            </a:r>
            <a:r>
              <a:rPr lang="en-US" altLang="zh-CN" dirty="0"/>
              <a:t>20 </a:t>
            </a:r>
            <a:r>
              <a:rPr lang="zh-CN" altLang="en-US" dirty="0"/>
              <a:t>个数据块。在机械硬盘时代，从磁盘随机读一个数据块需要 </a:t>
            </a:r>
            <a:r>
              <a:rPr lang="en-US" altLang="zh-CN" dirty="0"/>
              <a:t>10 </a:t>
            </a:r>
            <a:r>
              <a:rPr lang="en-US" altLang="zh-CN" dirty="0" err="1"/>
              <a:t>ms</a:t>
            </a:r>
            <a:r>
              <a:rPr lang="en-US" altLang="zh-CN" dirty="0"/>
              <a:t> </a:t>
            </a:r>
            <a:r>
              <a:rPr lang="zh-CN" altLang="en-US" dirty="0"/>
              <a:t>左右的寻址时间。也就是说，对于一个 </a:t>
            </a:r>
            <a:r>
              <a:rPr lang="en-US" altLang="zh-CN" dirty="0"/>
              <a:t>100 </a:t>
            </a:r>
            <a:r>
              <a:rPr lang="zh-CN" altLang="en-US" dirty="0"/>
              <a:t>万行的表，如果使用二叉树来存储，单独访问一个行可能需要 </a:t>
            </a:r>
            <a:r>
              <a:rPr lang="en-US" altLang="zh-CN" dirty="0"/>
              <a:t>20 </a:t>
            </a:r>
            <a:r>
              <a:rPr lang="zh-CN" altLang="en-US" dirty="0"/>
              <a:t>个 </a:t>
            </a:r>
            <a:r>
              <a:rPr lang="en-US" altLang="zh-CN" dirty="0"/>
              <a:t>10 </a:t>
            </a:r>
            <a:r>
              <a:rPr lang="en-US" altLang="zh-CN" dirty="0" err="1"/>
              <a:t>ms</a:t>
            </a:r>
            <a:r>
              <a:rPr lang="en-US" altLang="zh-CN" dirty="0"/>
              <a:t> </a:t>
            </a:r>
            <a:r>
              <a:rPr lang="zh-CN" altLang="en-US" dirty="0"/>
              <a:t>的时间，这个查询可真够慢的。</a:t>
            </a:r>
            <a:endParaRPr lang="zh-CN" altLang="en-US" dirty="0"/>
          </a:p>
          <a:p>
            <a:r>
              <a:rPr lang="zh-CN" altLang="en-US" b="1" dirty="0"/>
              <a:t>为了让一个查询尽量少地读磁盘，就必须让查询过程访问尽量少的数据块。那么，我们就不应该使用二叉树，而是要使用“</a:t>
            </a:r>
            <a:r>
              <a:rPr lang="en-US" altLang="zh-CN" b="1" dirty="0"/>
              <a:t>N </a:t>
            </a:r>
            <a:r>
              <a:rPr lang="zh-CN" altLang="en-US" b="1" dirty="0"/>
              <a:t>叉”树。这里，“</a:t>
            </a:r>
            <a:r>
              <a:rPr lang="en-US" altLang="zh-CN" b="1" dirty="0"/>
              <a:t>N </a:t>
            </a:r>
            <a:r>
              <a:rPr lang="zh-CN" altLang="en-US" b="1" dirty="0"/>
              <a:t>叉”树中的“</a:t>
            </a:r>
            <a:r>
              <a:rPr lang="en-US" altLang="zh-CN" b="1" dirty="0"/>
              <a:t>N”</a:t>
            </a:r>
            <a:r>
              <a:rPr lang="zh-CN" altLang="en-US" b="1" dirty="0"/>
              <a:t>取决于数据块的大小。</a:t>
            </a:r>
            <a:endParaRPr lang="zh-CN" altLang="en-US" dirty="0"/>
          </a:p>
          <a:p>
            <a:endParaRPr lang="en-US" altLang="zh-CN" dirty="0"/>
          </a:p>
          <a:p>
            <a:r>
              <a:rPr lang="en-US" altLang="zh-CN" dirty="0"/>
              <a:t>N</a:t>
            </a:r>
            <a:r>
              <a:rPr lang="zh-CN" altLang="en-US" dirty="0"/>
              <a:t>叉树典型的实现中就有</a:t>
            </a:r>
            <a:r>
              <a:rPr lang="en-US" altLang="zh-CN" dirty="0"/>
              <a:t>B-Tree</a:t>
            </a:r>
            <a:r>
              <a:rPr lang="zh-CN" altLang="en-US" dirty="0"/>
              <a:t>，</a:t>
            </a:r>
            <a:r>
              <a:rPr lang="en-US" altLang="zh-CN" dirty="0"/>
              <a:t>B</a:t>
            </a:r>
            <a:r>
              <a:rPr lang="zh-CN" altLang="en-US" dirty="0"/>
              <a:t>树有好几种，</a:t>
            </a:r>
            <a:r>
              <a:rPr lang="en-US" altLang="zh-CN" dirty="0"/>
              <a:t>B-Tree</a:t>
            </a:r>
            <a:r>
              <a:rPr lang="zh-CN" altLang="en-US" dirty="0"/>
              <a:t>，</a:t>
            </a:r>
            <a:r>
              <a:rPr lang="en-US" altLang="zh-CN" dirty="0" err="1"/>
              <a:t>B+Tree</a:t>
            </a:r>
            <a:r>
              <a:rPr lang="zh-CN" altLang="en-US" dirty="0"/>
              <a:t>，</a:t>
            </a:r>
            <a:r>
              <a:rPr lang="en-US" altLang="zh-CN" dirty="0"/>
              <a:t>B</a:t>
            </a:r>
            <a:r>
              <a:rPr lang="zh-CN" altLang="en-US" dirty="0"/>
              <a:t>*</a:t>
            </a:r>
            <a:r>
              <a:rPr lang="en-US" altLang="zh-CN" dirty="0"/>
              <a:t>Tree</a:t>
            </a:r>
            <a:r>
              <a:rPr lang="zh-CN" altLang="en-US" dirty="0"/>
              <a:t>等</a:t>
            </a:r>
            <a:endParaRPr lang="en-US" altLang="zh-CN" dirty="0"/>
          </a:p>
          <a:p>
            <a:endParaRPr lang="en-US" altLang="zh-CN" dirty="0"/>
          </a:p>
          <a:p>
            <a:endParaRPr lang="en-US" altLang="zh-CN" dirty="0"/>
          </a:p>
          <a:p>
            <a:endParaRPr lang="en-US" altLang="zh-CN" dirty="0">
              <a:solidFill>
                <a:srgbClr val="FF0000"/>
              </a:solidFill>
            </a:endParaRPr>
          </a:p>
          <a:p>
            <a:r>
              <a:rPr lang="en-US" altLang="zh-CN" dirty="0" err="1"/>
              <a:t>Mysql</a:t>
            </a:r>
            <a:r>
              <a:rPr lang="zh-CN" altLang="en-US" dirty="0"/>
              <a:t>索引是什么类型的数据结构？</a:t>
            </a:r>
            <a:endParaRPr lang="en-US" altLang="zh-CN" dirty="0"/>
          </a:p>
          <a:p>
            <a:r>
              <a:rPr lang="en-US" altLang="zh-CN" sz="2800" dirty="0"/>
              <a:t>  </a:t>
            </a:r>
            <a:r>
              <a:rPr lang="en-US" altLang="zh-CN" sz="2800" dirty="0" err="1">
                <a:solidFill>
                  <a:srgbClr val="FF0000"/>
                </a:solidFill>
              </a:rPr>
              <a:t>B+Tree</a:t>
            </a:r>
            <a:endParaRPr lang="zh-CN" altLang="en-US" sz="2800" dirty="0">
              <a:solidFill>
                <a:srgbClr val="FF0000"/>
              </a:solidFill>
            </a:endParaRPr>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ç´¢å¼"/>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4325" y="1438275"/>
            <a:ext cx="8515350" cy="28384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81000" y="845820"/>
            <a:ext cx="1398270" cy="368300"/>
          </a:xfrm>
          <a:prstGeom prst="rect">
            <a:avLst/>
          </a:prstGeom>
          <a:noFill/>
        </p:spPr>
        <p:txBody>
          <a:bodyPr wrap="square" rtlCol="0">
            <a:spAutoFit/>
          </a:bodyPr>
          <a:p>
            <a:r>
              <a:rPr lang="en-US" altLang="zh-CN"/>
              <a:t>B-</a:t>
            </a:r>
            <a:r>
              <a:rPr lang="zh-CN" altLang="en-US"/>
              <a:t>树</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ç´¢å¼"/>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85900"/>
            <a:ext cx="9144000" cy="33972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81000" y="835025"/>
            <a:ext cx="1752600" cy="368300"/>
          </a:xfrm>
          <a:prstGeom prst="rect">
            <a:avLst/>
          </a:prstGeom>
          <a:noFill/>
        </p:spPr>
        <p:txBody>
          <a:bodyPr wrap="square" rtlCol="0">
            <a:spAutoFit/>
          </a:bodyPr>
          <a:p>
            <a:r>
              <a:rPr lang="en-US" altLang="zh-CN"/>
              <a:t>B+</a:t>
            </a:r>
            <a:r>
              <a:rPr lang="zh-CN" altLang="en-US"/>
              <a:t>树</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800" y="1104900"/>
            <a:ext cx="7539243" cy="3970318"/>
          </a:xfrm>
          <a:prstGeom prst="rect">
            <a:avLst/>
          </a:prstGeom>
          <a:noFill/>
        </p:spPr>
        <p:txBody>
          <a:bodyPr wrap="none" rtlCol="0">
            <a:spAutoFit/>
          </a:bodyPr>
          <a:lstStyle/>
          <a:p>
            <a:r>
              <a:rPr lang="en-US" altLang="zh-CN" dirty="0"/>
              <a:t>B-Tree </a:t>
            </a:r>
            <a:r>
              <a:rPr lang="zh-CN" altLang="en-US" dirty="0"/>
              <a:t>和 </a:t>
            </a:r>
            <a:r>
              <a:rPr lang="en-US" altLang="zh-CN" dirty="0" err="1"/>
              <a:t>B+Tree</a:t>
            </a:r>
            <a:r>
              <a:rPr lang="zh-CN" altLang="en-US" dirty="0"/>
              <a:t>的区别</a:t>
            </a:r>
            <a:endParaRPr lang="en-US" altLang="zh-CN" dirty="0"/>
          </a:p>
          <a:p>
            <a:endParaRPr lang="en-US" altLang="zh-CN" dirty="0"/>
          </a:p>
          <a:p>
            <a:r>
              <a:rPr lang="en-US" altLang="zh-CN" dirty="0"/>
              <a:t>1</a:t>
            </a:r>
            <a:r>
              <a:rPr lang="zh-CN" altLang="en-US" dirty="0"/>
              <a:t>，</a:t>
            </a:r>
            <a:r>
              <a:rPr lang="en-US" altLang="zh-CN" dirty="0"/>
              <a:t>B+</a:t>
            </a:r>
            <a:r>
              <a:rPr lang="zh-CN" altLang="en-US" dirty="0"/>
              <a:t>节点关键字搜索采用闭合区间</a:t>
            </a:r>
            <a:endParaRPr lang="zh-CN" altLang="en-US" dirty="0"/>
          </a:p>
          <a:p>
            <a:r>
              <a:rPr lang="en-US" altLang="zh-CN" dirty="0"/>
              <a:t>2</a:t>
            </a:r>
            <a:r>
              <a:rPr lang="zh-CN" altLang="en-US" dirty="0"/>
              <a:t>，</a:t>
            </a:r>
            <a:r>
              <a:rPr lang="en-US" altLang="zh-CN" dirty="0"/>
              <a:t>B+</a:t>
            </a:r>
            <a:r>
              <a:rPr lang="zh-CN" altLang="en-US" dirty="0"/>
              <a:t>非叶节点不保存数据相关信息，只保存关键字和子节点的引用</a:t>
            </a:r>
            <a:endParaRPr lang="zh-CN" altLang="en-US" dirty="0"/>
          </a:p>
          <a:p>
            <a:r>
              <a:rPr lang="en-US" altLang="zh-CN" dirty="0"/>
              <a:t>3</a:t>
            </a:r>
            <a:r>
              <a:rPr lang="zh-CN" altLang="en-US" dirty="0"/>
              <a:t>，</a:t>
            </a:r>
            <a:r>
              <a:rPr lang="en-US" altLang="zh-CN" dirty="0"/>
              <a:t>B+</a:t>
            </a:r>
            <a:r>
              <a:rPr lang="zh-CN" altLang="en-US" dirty="0"/>
              <a:t>关键字对应的数据保存在叶子节点中</a:t>
            </a:r>
            <a:endParaRPr lang="zh-CN" altLang="en-US" dirty="0"/>
          </a:p>
          <a:p>
            <a:r>
              <a:rPr lang="en-US" altLang="zh-CN" dirty="0"/>
              <a:t>4</a:t>
            </a:r>
            <a:r>
              <a:rPr lang="zh-CN" altLang="en-US" dirty="0"/>
              <a:t>，</a:t>
            </a:r>
            <a:r>
              <a:rPr lang="en-US" altLang="zh-CN" dirty="0"/>
              <a:t>B+</a:t>
            </a:r>
            <a:r>
              <a:rPr lang="zh-CN" altLang="en-US" dirty="0"/>
              <a:t>叶子节点是顺序排列的，并且相邻节点具有顺序引用的关系</a:t>
            </a:r>
            <a:endParaRPr lang="en-US" altLang="zh-CN" dirty="0"/>
          </a:p>
          <a:p>
            <a:endParaRPr lang="en-US" altLang="zh-CN" dirty="0"/>
          </a:p>
          <a:p>
            <a:endParaRPr lang="en-US" altLang="zh-CN" dirty="0"/>
          </a:p>
          <a:p>
            <a:r>
              <a:rPr lang="zh-CN" altLang="en-US" dirty="0"/>
              <a:t>索引选择</a:t>
            </a:r>
            <a:r>
              <a:rPr lang="en-US" altLang="zh-CN" dirty="0" err="1"/>
              <a:t>B+Tree</a:t>
            </a:r>
            <a:r>
              <a:rPr lang="zh-CN" altLang="en-US" dirty="0"/>
              <a:t>的原因：</a:t>
            </a:r>
            <a:endParaRPr lang="en-US" altLang="zh-CN" dirty="0"/>
          </a:p>
          <a:p>
            <a:r>
              <a:rPr lang="en-US" altLang="zh-CN" dirty="0"/>
              <a:t>B+</a:t>
            </a:r>
            <a:r>
              <a:rPr lang="zh-CN" altLang="en-US" dirty="0"/>
              <a:t>树是</a:t>
            </a:r>
            <a:r>
              <a:rPr lang="en-US" altLang="zh-CN" dirty="0"/>
              <a:t>B-</a:t>
            </a:r>
            <a:r>
              <a:rPr lang="zh-CN" altLang="en-US" dirty="0"/>
              <a:t>树的变种（</a:t>
            </a:r>
            <a:r>
              <a:rPr lang="en-US" altLang="zh-CN" dirty="0"/>
              <a:t>PLUS</a:t>
            </a:r>
            <a:r>
              <a:rPr lang="zh-CN" altLang="en-US" dirty="0"/>
              <a:t>版）多路绝对平衡查找树，他拥有</a:t>
            </a:r>
            <a:r>
              <a:rPr lang="en-US" altLang="zh-CN" dirty="0"/>
              <a:t>B-</a:t>
            </a:r>
            <a:r>
              <a:rPr lang="zh-CN" altLang="en-US" dirty="0"/>
              <a:t>树的优势</a:t>
            </a:r>
            <a:endParaRPr lang="zh-CN" altLang="en-US" dirty="0"/>
          </a:p>
          <a:p>
            <a:r>
              <a:rPr lang="en-US" altLang="zh-CN" dirty="0"/>
              <a:t>B+</a:t>
            </a:r>
            <a:r>
              <a:rPr lang="zh-CN" altLang="en-US" dirty="0"/>
              <a:t>树扫库、表能力更强</a:t>
            </a:r>
            <a:endParaRPr lang="zh-CN" altLang="en-US" dirty="0"/>
          </a:p>
          <a:p>
            <a:r>
              <a:rPr lang="en-US" altLang="zh-CN" dirty="0"/>
              <a:t>B+</a:t>
            </a:r>
            <a:r>
              <a:rPr lang="zh-CN" altLang="en-US" dirty="0"/>
              <a:t>树的磁盘读写能力更强</a:t>
            </a:r>
            <a:endParaRPr lang="zh-CN" altLang="en-US" dirty="0"/>
          </a:p>
          <a:p>
            <a:r>
              <a:rPr lang="en-US" altLang="zh-CN" dirty="0"/>
              <a:t>B+</a:t>
            </a:r>
            <a:r>
              <a:rPr lang="zh-CN" altLang="en-US" dirty="0"/>
              <a:t>树的排序能力更强</a:t>
            </a:r>
            <a:endParaRPr lang="zh-CN" altLang="en-US" dirty="0"/>
          </a:p>
          <a:p>
            <a:r>
              <a:rPr lang="en-US" altLang="zh-CN" dirty="0"/>
              <a:t>B+</a:t>
            </a:r>
            <a:r>
              <a:rPr lang="zh-CN" altLang="en-US" dirty="0"/>
              <a:t>树的查询效率更加稳定（仁者见仁、智者见智）</a:t>
            </a:r>
            <a:endParaRPr lang="en-US" altLang="zh-C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860" y="685706"/>
            <a:ext cx="9144000" cy="4343587"/>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200" y="952500"/>
            <a:ext cx="9144000" cy="442722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581" y="1028700"/>
            <a:ext cx="9144000" cy="410576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028700"/>
            <a:ext cx="9144000" cy="405658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8353" y="732486"/>
            <a:ext cx="9144000" cy="425002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8763000" cy="4247317"/>
          </a:xfrm>
          <a:prstGeom prst="rect">
            <a:avLst/>
          </a:prstGeom>
          <a:noFill/>
        </p:spPr>
        <p:txBody>
          <a:bodyPr wrap="square" rtlCol="0">
            <a:spAutoFit/>
          </a:bodyPr>
          <a:lstStyle/>
          <a:p>
            <a:r>
              <a:rPr lang="en-US" altLang="zh-CN" b="1" dirty="0"/>
              <a:t>2.1</a:t>
            </a:r>
            <a:r>
              <a:rPr lang="zh-CN" altLang="en-US" b="1" dirty="0"/>
              <a:t>、连接器：</a:t>
            </a:r>
            <a:endParaRPr lang="zh-CN" altLang="en-US" dirty="0"/>
          </a:p>
          <a:p>
            <a:r>
              <a:rPr lang="zh-CN" altLang="en-US" dirty="0"/>
              <a:t>第一步，你会先连接到这个数据库上，这时候接待你的就是连接器。连接器负责跟客户端建立连接、获取权限、维持和管理连接。</a:t>
            </a:r>
            <a:endParaRPr lang="zh-CN" altLang="en-US" dirty="0"/>
          </a:p>
          <a:p>
            <a:endParaRPr lang="zh-CN" altLang="en-US" dirty="0"/>
          </a:p>
          <a:p>
            <a:r>
              <a:rPr lang="zh-CN" altLang="en-US" dirty="0"/>
              <a:t>如果用户名密码认证通过，连接器会到权限表里面查出你拥有的权限。之后，这个连接里面的权限判断逻辑，都将依赖于此时读到的权限。</a:t>
            </a:r>
            <a:endParaRPr lang="zh-CN" altLang="en-US" dirty="0"/>
          </a:p>
          <a:p>
            <a:endParaRPr lang="zh-CN" altLang="en-US" dirty="0"/>
          </a:p>
          <a:p>
            <a:r>
              <a:rPr lang="zh-CN" altLang="en-US" dirty="0"/>
              <a:t>这就意味着，一个用户成功建立连接后，即使你用管理员账号对这个用户的权限做了修改，也不会影响已经存在连接的权限。修改完成后，只有再新建的连接才会使用新的权限设置。</a:t>
            </a:r>
            <a:endParaRPr lang="zh-CN" altLang="en-US" dirty="0"/>
          </a:p>
          <a:p>
            <a:r>
              <a:rPr lang="zh-CN" altLang="en-US" dirty="0"/>
              <a:t>客户端如果太长时间没动静，连接器就会自动将它断开。这个时间是由参数 </a:t>
            </a:r>
            <a:r>
              <a:rPr lang="en-US" altLang="zh-CN" dirty="0" err="1"/>
              <a:t>wait_timeout</a:t>
            </a:r>
            <a:r>
              <a:rPr lang="en-US" altLang="zh-CN" dirty="0"/>
              <a:t> </a:t>
            </a:r>
            <a:r>
              <a:rPr lang="zh-CN" altLang="en-US" dirty="0"/>
              <a:t>控制的，默认值是 </a:t>
            </a:r>
            <a:r>
              <a:rPr lang="en-US" altLang="zh-CN" dirty="0"/>
              <a:t>8 </a:t>
            </a:r>
            <a:r>
              <a:rPr lang="zh-CN" altLang="en-US" dirty="0"/>
              <a:t>小时。</a:t>
            </a:r>
            <a:endParaRPr lang="zh-CN" altLang="en-US" dirty="0"/>
          </a:p>
          <a:p>
            <a:endParaRPr lang="en-US" altLang="zh-CN" dirty="0"/>
          </a:p>
          <a:p>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8600" y="2171700"/>
            <a:ext cx="4438095" cy="1676400"/>
          </a:xfrm>
          <a:prstGeom prst="rect">
            <a:avLst/>
          </a:prstGeom>
        </p:spPr>
      </p:pic>
      <p:sp>
        <p:nvSpPr>
          <p:cNvPr id="3" name="文本框 2"/>
          <p:cNvSpPr txBox="1"/>
          <p:nvPr/>
        </p:nvSpPr>
        <p:spPr>
          <a:xfrm>
            <a:off x="304800" y="1104900"/>
            <a:ext cx="6186309" cy="369332"/>
          </a:xfrm>
          <a:prstGeom prst="rect">
            <a:avLst/>
          </a:prstGeom>
          <a:noFill/>
        </p:spPr>
        <p:txBody>
          <a:bodyPr wrap="none" rtlCol="0">
            <a:spAutoFit/>
          </a:bodyPr>
          <a:lstStyle/>
          <a:p>
            <a:r>
              <a:rPr lang="zh-CN" altLang="en-US" dirty="0"/>
              <a:t>这就是为什么</a:t>
            </a:r>
            <a:r>
              <a:rPr lang="en-US" altLang="zh-CN" dirty="0" err="1"/>
              <a:t>Myisam</a:t>
            </a:r>
            <a:r>
              <a:rPr lang="zh-CN" altLang="en-US" dirty="0"/>
              <a:t>是三个文件而</a:t>
            </a:r>
            <a:r>
              <a:rPr lang="en-US" altLang="zh-CN" dirty="0" err="1"/>
              <a:t>innodb</a:t>
            </a:r>
            <a:r>
              <a:rPr lang="zh-CN" altLang="en-US" dirty="0"/>
              <a:t>是</a:t>
            </a:r>
            <a:r>
              <a:rPr lang="en-US" altLang="zh-CN" dirty="0"/>
              <a:t>2</a:t>
            </a:r>
            <a:r>
              <a:rPr lang="zh-CN" altLang="en-US" dirty="0"/>
              <a:t>个文件的原因</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400" y="723900"/>
            <a:ext cx="2210862" cy="2862322"/>
          </a:xfrm>
          <a:prstGeom prst="rect">
            <a:avLst/>
          </a:prstGeom>
          <a:noFill/>
        </p:spPr>
        <p:txBody>
          <a:bodyPr wrap="none" rtlCol="0">
            <a:spAutoFit/>
          </a:bodyPr>
          <a:lstStyle/>
          <a:p>
            <a:r>
              <a:rPr lang="zh-CN" altLang="en-US" dirty="0"/>
              <a:t>索引特性</a:t>
            </a:r>
            <a:r>
              <a:rPr lang="en-US" altLang="zh-CN" dirty="0"/>
              <a:t>-</a:t>
            </a:r>
            <a:r>
              <a:rPr lang="zh-CN" altLang="en-US" dirty="0"/>
              <a:t>回表</a:t>
            </a:r>
            <a:endParaRPr lang="en-US" altLang="zh-CN" dirty="0"/>
          </a:p>
          <a:p>
            <a:r>
              <a:rPr lang="zh-CN" altLang="en-US" dirty="0"/>
              <a:t>例子：</a:t>
            </a:r>
            <a:r>
              <a:rPr lang="en-US" altLang="zh-CN" dirty="0"/>
              <a:t>share</a:t>
            </a:r>
            <a:r>
              <a:rPr lang="zh-CN" altLang="en-US" dirty="0"/>
              <a:t>库，</a:t>
            </a:r>
            <a:r>
              <a:rPr lang="en-US" altLang="zh-CN" dirty="0"/>
              <a:t>t</a:t>
            </a:r>
            <a:r>
              <a:rPr lang="zh-CN" altLang="en-US" dirty="0"/>
              <a:t>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097"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4800" y="1485900"/>
            <a:ext cx="4038600"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381134" y="1485900"/>
            <a:ext cx="4458066" cy="2862322"/>
          </a:xfrm>
          <a:prstGeom prst="rect">
            <a:avLst/>
          </a:prstGeom>
          <a:noFill/>
        </p:spPr>
        <p:txBody>
          <a:bodyPr wrap="square" rtlCol="0">
            <a:spAutoFit/>
          </a:bodyPr>
          <a:lstStyle/>
          <a:p>
            <a:r>
              <a:rPr lang="en-US" altLang="zh-CN" dirty="0"/>
              <a:t>select * from T where k between 3 and 5</a:t>
            </a:r>
            <a:endParaRPr lang="en-US" altLang="zh-CN" dirty="0"/>
          </a:p>
          <a:p>
            <a:r>
              <a:rPr lang="zh-CN" altLang="en-US" dirty="0"/>
              <a:t>现在，我们一起来看看这条 </a:t>
            </a:r>
            <a:r>
              <a:rPr lang="en-US" altLang="zh-CN" dirty="0"/>
              <a:t>SQL </a:t>
            </a:r>
            <a:r>
              <a:rPr lang="zh-CN" altLang="en-US" dirty="0"/>
              <a:t>查询语句的执行流程：</a:t>
            </a:r>
            <a:endParaRPr lang="zh-CN" altLang="en-US" dirty="0"/>
          </a:p>
          <a:p>
            <a:r>
              <a:rPr lang="zh-CN" altLang="en-US" dirty="0"/>
              <a:t>在 </a:t>
            </a:r>
            <a:r>
              <a:rPr lang="en-US" altLang="zh-CN" dirty="0"/>
              <a:t>k </a:t>
            </a:r>
            <a:r>
              <a:rPr lang="zh-CN" altLang="en-US" dirty="0"/>
              <a:t>索引树上找到 </a:t>
            </a:r>
            <a:r>
              <a:rPr lang="en-US" altLang="zh-CN" dirty="0"/>
              <a:t>k=3 </a:t>
            </a:r>
            <a:r>
              <a:rPr lang="zh-CN" altLang="en-US" dirty="0"/>
              <a:t>的记录，取得 </a:t>
            </a:r>
            <a:r>
              <a:rPr lang="en-US" altLang="zh-CN" dirty="0"/>
              <a:t>ID = 300</a:t>
            </a:r>
            <a:r>
              <a:rPr lang="zh-CN" altLang="en-US" dirty="0"/>
              <a:t>；</a:t>
            </a:r>
            <a:endParaRPr lang="zh-CN" altLang="en-US" dirty="0"/>
          </a:p>
          <a:p>
            <a:r>
              <a:rPr lang="zh-CN" altLang="en-US" dirty="0"/>
              <a:t>再到 </a:t>
            </a:r>
            <a:r>
              <a:rPr lang="en-US" altLang="zh-CN" dirty="0"/>
              <a:t>ID </a:t>
            </a:r>
            <a:r>
              <a:rPr lang="zh-CN" altLang="en-US" dirty="0"/>
              <a:t>索引树查到 </a:t>
            </a:r>
            <a:r>
              <a:rPr lang="en-US" altLang="zh-CN" dirty="0"/>
              <a:t>ID=300 </a:t>
            </a:r>
            <a:r>
              <a:rPr lang="zh-CN" altLang="en-US" dirty="0"/>
              <a:t>对应的 </a:t>
            </a:r>
            <a:r>
              <a:rPr lang="en-US" altLang="zh-CN" dirty="0"/>
              <a:t>R3</a:t>
            </a:r>
            <a:r>
              <a:rPr lang="zh-CN" altLang="en-US" dirty="0"/>
              <a:t>；</a:t>
            </a:r>
            <a:endParaRPr lang="zh-CN" altLang="en-US" dirty="0"/>
          </a:p>
          <a:p>
            <a:r>
              <a:rPr lang="zh-CN" altLang="en-US" dirty="0"/>
              <a:t>在 </a:t>
            </a:r>
            <a:r>
              <a:rPr lang="en-US" altLang="zh-CN" dirty="0"/>
              <a:t>k </a:t>
            </a:r>
            <a:r>
              <a:rPr lang="zh-CN" altLang="en-US" dirty="0"/>
              <a:t>索引树取下一个值 </a:t>
            </a:r>
            <a:r>
              <a:rPr lang="en-US" altLang="zh-CN" dirty="0"/>
              <a:t>k=5</a:t>
            </a:r>
            <a:r>
              <a:rPr lang="zh-CN" altLang="en-US" dirty="0"/>
              <a:t>，取得 </a:t>
            </a:r>
            <a:r>
              <a:rPr lang="en-US" altLang="zh-CN" dirty="0"/>
              <a:t>ID=500</a:t>
            </a:r>
            <a:r>
              <a:rPr lang="zh-CN" altLang="en-US" dirty="0"/>
              <a:t>；</a:t>
            </a:r>
            <a:endParaRPr lang="zh-CN" altLang="en-US" dirty="0"/>
          </a:p>
          <a:p>
            <a:r>
              <a:rPr lang="zh-CN" altLang="en-US" dirty="0"/>
              <a:t>再回到 </a:t>
            </a:r>
            <a:r>
              <a:rPr lang="en-US" altLang="zh-CN" dirty="0"/>
              <a:t>ID </a:t>
            </a:r>
            <a:r>
              <a:rPr lang="zh-CN" altLang="en-US" dirty="0"/>
              <a:t>索引树查到 </a:t>
            </a:r>
            <a:r>
              <a:rPr lang="en-US" altLang="zh-CN" dirty="0"/>
              <a:t>ID=500 </a:t>
            </a:r>
            <a:r>
              <a:rPr lang="zh-CN" altLang="en-US" dirty="0"/>
              <a:t>对应的 </a:t>
            </a:r>
            <a:r>
              <a:rPr lang="en-US" altLang="zh-CN" dirty="0"/>
              <a:t>R4</a:t>
            </a:r>
            <a:r>
              <a:rPr lang="zh-CN" altLang="en-US" dirty="0"/>
              <a:t>；</a:t>
            </a:r>
            <a:endParaRPr lang="zh-CN" altLang="en-US" dirty="0"/>
          </a:p>
          <a:p>
            <a:r>
              <a:rPr lang="zh-CN" altLang="en-US" dirty="0"/>
              <a:t>在 </a:t>
            </a:r>
            <a:r>
              <a:rPr lang="en-US" altLang="zh-CN" dirty="0"/>
              <a:t>k </a:t>
            </a:r>
            <a:r>
              <a:rPr lang="zh-CN" altLang="en-US" dirty="0"/>
              <a:t>索引树取下一个值 </a:t>
            </a:r>
            <a:r>
              <a:rPr lang="en-US" altLang="zh-CN" dirty="0"/>
              <a:t>k=6</a:t>
            </a:r>
            <a:r>
              <a:rPr lang="zh-CN" altLang="en-US" dirty="0"/>
              <a:t>，不满足条件，循环结束。</a:t>
            </a:r>
            <a:endParaRPr lang="zh-CN" altLang="en-US" dirty="0"/>
          </a:p>
        </p:txBody>
      </p:sp>
      <p:sp>
        <p:nvSpPr>
          <p:cNvPr id="4" name="文本框 3"/>
          <p:cNvSpPr txBox="1"/>
          <p:nvPr/>
        </p:nvSpPr>
        <p:spPr>
          <a:xfrm>
            <a:off x="467522" y="4744134"/>
            <a:ext cx="6269665" cy="677108"/>
          </a:xfrm>
          <a:prstGeom prst="rect">
            <a:avLst/>
          </a:prstGeom>
          <a:noFill/>
        </p:spPr>
        <p:txBody>
          <a:bodyPr wrap="none" rtlCol="0">
            <a:spAutoFit/>
          </a:bodyPr>
          <a:lstStyle/>
          <a:p>
            <a:r>
              <a:rPr lang="zh-CN" altLang="en-US" dirty="0"/>
              <a:t>在这个过程中</a:t>
            </a:r>
            <a:r>
              <a:rPr lang="zh-CN" altLang="en-US" b="1" dirty="0"/>
              <a:t>，回到主键索引树搜索的过程，我们称为</a:t>
            </a:r>
            <a:r>
              <a:rPr lang="zh-CN" altLang="en-US" sz="2000" b="1" dirty="0">
                <a:solidFill>
                  <a:srgbClr val="FF0000"/>
                </a:solidFill>
              </a:rPr>
              <a:t>回表</a:t>
            </a:r>
            <a:endParaRPr lang="zh-CN" altLang="en-US" sz="2000" dirty="0">
              <a:solidFill>
                <a:srgbClr val="FF0000"/>
              </a:solidFill>
            </a:endParaRPr>
          </a:p>
          <a:p>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400" y="723900"/>
            <a:ext cx="2210862" cy="2862322"/>
          </a:xfrm>
          <a:prstGeom prst="rect">
            <a:avLst/>
          </a:prstGeom>
          <a:noFill/>
        </p:spPr>
        <p:txBody>
          <a:bodyPr wrap="none" rtlCol="0">
            <a:spAutoFit/>
          </a:bodyPr>
          <a:lstStyle/>
          <a:p>
            <a:r>
              <a:rPr lang="zh-CN" altLang="en-US" dirty="0"/>
              <a:t>索引特性</a:t>
            </a:r>
            <a:r>
              <a:rPr lang="en-US" altLang="zh-CN" dirty="0"/>
              <a:t>-</a:t>
            </a:r>
            <a:r>
              <a:rPr lang="zh-CN" altLang="en-US" dirty="0"/>
              <a:t>覆盖索引</a:t>
            </a:r>
            <a:endParaRPr lang="en-US" altLang="zh-CN" dirty="0"/>
          </a:p>
          <a:p>
            <a:r>
              <a:rPr lang="zh-CN" altLang="en-US" dirty="0"/>
              <a:t>例子：</a:t>
            </a:r>
            <a:r>
              <a:rPr lang="en-US" altLang="zh-CN" dirty="0"/>
              <a:t>share</a:t>
            </a:r>
            <a:r>
              <a:rPr lang="zh-CN" altLang="en-US" dirty="0"/>
              <a:t>库，</a:t>
            </a:r>
            <a:r>
              <a:rPr lang="en-US" altLang="zh-CN" dirty="0"/>
              <a:t>t</a:t>
            </a:r>
            <a:r>
              <a:rPr lang="zh-CN" altLang="en-US" dirty="0"/>
              <a:t>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097"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8600" y="1431161"/>
            <a:ext cx="4038600"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343400" y="952500"/>
            <a:ext cx="4458066" cy="4431983"/>
          </a:xfrm>
          <a:prstGeom prst="rect">
            <a:avLst/>
          </a:prstGeom>
          <a:noFill/>
        </p:spPr>
        <p:txBody>
          <a:bodyPr wrap="square" rtlCol="0">
            <a:spAutoFit/>
          </a:bodyPr>
          <a:lstStyle/>
          <a:p>
            <a:r>
              <a:rPr lang="zh-CN" altLang="en-US" dirty="0"/>
              <a:t>由于查询结果所需要的数据只在主键索引上有，所以不得不回表。那么，有没有可能经过索引优化，避免回表过程呢？</a:t>
            </a:r>
            <a:endParaRPr lang="zh-CN" altLang="en-US" dirty="0"/>
          </a:p>
          <a:p>
            <a:br>
              <a:rPr lang="zh-CN" altLang="en-US" dirty="0"/>
            </a:br>
            <a:endParaRPr lang="zh-CN" altLang="en-US" dirty="0"/>
          </a:p>
          <a:p>
            <a:r>
              <a:rPr lang="zh-CN" altLang="en-US" dirty="0"/>
              <a:t>如果执行的语句是 </a:t>
            </a:r>
            <a:r>
              <a:rPr lang="en-US" altLang="zh-CN" dirty="0"/>
              <a:t>select ID from T where k between 3 and 5</a:t>
            </a:r>
            <a:r>
              <a:rPr lang="zh-CN" altLang="en-US" dirty="0"/>
              <a:t>，这时只需要查 </a:t>
            </a:r>
            <a:r>
              <a:rPr lang="en-US" altLang="zh-CN" dirty="0"/>
              <a:t>ID </a:t>
            </a:r>
            <a:r>
              <a:rPr lang="zh-CN" altLang="en-US" dirty="0"/>
              <a:t>的值，而 </a:t>
            </a:r>
            <a:r>
              <a:rPr lang="en-US" altLang="zh-CN" dirty="0"/>
              <a:t>ID </a:t>
            </a:r>
            <a:r>
              <a:rPr lang="zh-CN" altLang="en-US" dirty="0"/>
              <a:t>的值已经在 </a:t>
            </a:r>
            <a:r>
              <a:rPr lang="en-US" altLang="zh-CN" dirty="0"/>
              <a:t>k </a:t>
            </a:r>
            <a:r>
              <a:rPr lang="zh-CN" altLang="en-US" dirty="0"/>
              <a:t>索引树上了，因此可以直接提供查询结果，不需要回表。也就是说，在这个查询里面，索引 </a:t>
            </a:r>
            <a:r>
              <a:rPr lang="en-US" altLang="zh-CN" dirty="0"/>
              <a:t>k </a:t>
            </a:r>
            <a:r>
              <a:rPr lang="zh-CN" altLang="en-US" dirty="0"/>
              <a:t>已经“覆盖了”我们的查询需求，我们称为</a:t>
            </a:r>
            <a:r>
              <a:rPr lang="zh-CN" altLang="en-US" sz="2400" b="1" dirty="0">
                <a:solidFill>
                  <a:srgbClr val="FF0000"/>
                </a:solidFill>
              </a:rPr>
              <a:t>覆盖索引</a:t>
            </a:r>
            <a:r>
              <a:rPr lang="zh-CN" altLang="en-US" dirty="0"/>
              <a:t>。</a:t>
            </a:r>
            <a:endParaRPr lang="zh-CN" altLang="en-US" dirty="0"/>
          </a:p>
          <a:p>
            <a:r>
              <a:rPr lang="zh-CN" altLang="en-US" b="1" dirty="0">
                <a:solidFill>
                  <a:srgbClr val="FF0000"/>
                </a:solidFill>
              </a:rPr>
              <a:t>由于覆盖索引可以减少树的搜索次数，显著提升查询性能，所以使用覆盖索引是一个常用的性能优化手段</a:t>
            </a:r>
            <a:r>
              <a:rPr lang="zh-CN" altLang="en-US" b="1" dirty="0"/>
              <a:t>。</a:t>
            </a:r>
            <a:endParaRPr lang="zh-CN" altLang="en-US" dirty="0">
              <a:effectLs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492" y="676564"/>
            <a:ext cx="4875186" cy="1477328"/>
          </a:xfrm>
          <a:prstGeom prst="rect">
            <a:avLst/>
          </a:prstGeom>
          <a:noFill/>
        </p:spPr>
        <p:txBody>
          <a:bodyPr wrap="square" rtlCol="0">
            <a:spAutoFit/>
          </a:bodyPr>
          <a:lstStyle/>
          <a:p>
            <a:r>
              <a:rPr lang="zh-CN" altLang="en-US" dirty="0"/>
              <a:t>索引特性</a:t>
            </a:r>
            <a:r>
              <a:rPr lang="en-US" altLang="zh-CN" dirty="0"/>
              <a:t>-</a:t>
            </a:r>
            <a:r>
              <a:rPr lang="zh-CN" altLang="en-US" dirty="0"/>
              <a:t>最左前缀</a:t>
            </a:r>
            <a:endParaRPr lang="en-US" altLang="zh-CN" dirty="0"/>
          </a:p>
          <a:p>
            <a:r>
              <a:rPr lang="zh-CN" altLang="en-US" dirty="0"/>
              <a:t>看到这里你一定有一个疑问，如果为每一种查询都设计一个索引，索引是不是太多了。这里，我先和你说结论吧。</a:t>
            </a:r>
            <a:r>
              <a:rPr lang="en-US" altLang="zh-CN" b="1" dirty="0"/>
              <a:t>B+ </a:t>
            </a:r>
            <a:r>
              <a:rPr lang="zh-CN" altLang="en-US" b="1" dirty="0"/>
              <a:t>树这种索引结构，可以利用索引的“最左前缀”，来定位记录。</a:t>
            </a:r>
            <a:endParaRPr lang="en-US" altLang="zh-CN" b="1" dirty="0"/>
          </a:p>
        </p:txBody>
      </p:sp>
      <p:pic>
        <p:nvPicPr>
          <p:cNvPr id="6145"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02554" y="1020951"/>
            <a:ext cx="3069265" cy="13793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870287" y="660892"/>
            <a:ext cx="3733800" cy="707886"/>
          </a:xfrm>
          <a:prstGeom prst="rect">
            <a:avLst/>
          </a:prstGeom>
          <a:noFill/>
        </p:spPr>
        <p:txBody>
          <a:bodyPr wrap="square" rtlCol="0">
            <a:spAutoFit/>
          </a:bodyPr>
          <a:lstStyle/>
          <a:p>
            <a:r>
              <a:rPr lang="zh-CN" altLang="en-US" sz="1100" dirty="0"/>
              <a:t>为了直观地说明这个概念，我们用（</a:t>
            </a:r>
            <a:r>
              <a:rPr lang="en-US" altLang="zh-CN" sz="1100" dirty="0"/>
              <a:t>name</a:t>
            </a:r>
            <a:r>
              <a:rPr lang="zh-CN" altLang="en-US" sz="1100" dirty="0"/>
              <a:t>，</a:t>
            </a:r>
            <a:r>
              <a:rPr lang="en-US" altLang="zh-CN" sz="1100" dirty="0"/>
              <a:t>age</a:t>
            </a:r>
            <a:r>
              <a:rPr lang="zh-CN" altLang="en-US" sz="1100" dirty="0"/>
              <a:t>）这个联合索引来分析。</a:t>
            </a:r>
            <a:endParaRPr lang="zh-CN" altLang="en-US" sz="1100" dirty="0"/>
          </a:p>
          <a:p>
            <a:endParaRPr lang="zh-CN" altLang="en-US" dirty="0"/>
          </a:p>
        </p:txBody>
      </p:sp>
      <p:sp>
        <p:nvSpPr>
          <p:cNvPr id="6" name="文本框 5"/>
          <p:cNvSpPr txBox="1"/>
          <p:nvPr/>
        </p:nvSpPr>
        <p:spPr>
          <a:xfrm>
            <a:off x="228601" y="2468785"/>
            <a:ext cx="8375486" cy="3170099"/>
          </a:xfrm>
          <a:prstGeom prst="rect">
            <a:avLst/>
          </a:prstGeom>
          <a:noFill/>
        </p:spPr>
        <p:txBody>
          <a:bodyPr wrap="square" rtlCol="0">
            <a:spAutoFit/>
          </a:bodyPr>
          <a:lstStyle/>
          <a:p>
            <a:r>
              <a:rPr lang="zh-CN" altLang="en-US" sz="1400" dirty="0"/>
              <a:t>可以看到，索引项是按照索引定义里面出现的字段顺序排序的。</a:t>
            </a:r>
            <a:endParaRPr lang="zh-CN" altLang="en-US" sz="1400" dirty="0"/>
          </a:p>
          <a:p>
            <a:r>
              <a:rPr lang="zh-CN" altLang="en-US" sz="1400" dirty="0"/>
              <a:t>当你的逻辑需求是查到所有名字是“张三”的人时，可以快速定位到 </a:t>
            </a:r>
            <a:r>
              <a:rPr lang="en-US" altLang="zh-CN" sz="1400" dirty="0"/>
              <a:t>ID4</a:t>
            </a:r>
            <a:r>
              <a:rPr lang="zh-CN" altLang="en-US" sz="1400" dirty="0"/>
              <a:t>，然后向后遍历得到所有需要的结果。</a:t>
            </a:r>
            <a:endParaRPr lang="zh-CN" altLang="en-US" sz="1400" dirty="0"/>
          </a:p>
          <a:p>
            <a:r>
              <a:rPr lang="zh-CN" altLang="en-US" sz="1400" dirty="0"/>
              <a:t>如果你要查的是所有名字第一个字是“张”的人，你的 </a:t>
            </a:r>
            <a:r>
              <a:rPr lang="en-US" altLang="zh-CN" sz="1400" dirty="0"/>
              <a:t>SQL </a:t>
            </a:r>
            <a:r>
              <a:rPr lang="zh-CN" altLang="en-US" sz="1400" dirty="0"/>
              <a:t>语句的条件是</a:t>
            </a:r>
            <a:r>
              <a:rPr lang="en-US" altLang="zh-CN" sz="1400" dirty="0"/>
              <a:t>"where name like ‘</a:t>
            </a:r>
            <a:r>
              <a:rPr lang="zh-CN" altLang="en-US" sz="1400" dirty="0"/>
              <a:t>张 </a:t>
            </a:r>
            <a:r>
              <a:rPr lang="en-US" altLang="zh-CN" sz="1400" dirty="0"/>
              <a:t>%’"</a:t>
            </a:r>
            <a:r>
              <a:rPr lang="zh-CN" altLang="en-US" sz="1400" dirty="0"/>
              <a:t>。这时，你也能够用上这个索引，查找到第一个符合条件的记录是 </a:t>
            </a:r>
            <a:r>
              <a:rPr lang="en-US" altLang="zh-CN" sz="1400" dirty="0"/>
              <a:t>ID3</a:t>
            </a:r>
            <a:r>
              <a:rPr lang="zh-CN" altLang="en-US" sz="1400" dirty="0"/>
              <a:t>，然后向后遍历，直到不满足条件为止。</a:t>
            </a:r>
            <a:endParaRPr lang="zh-CN" altLang="en-US" sz="1400" dirty="0"/>
          </a:p>
          <a:p>
            <a:r>
              <a:rPr lang="zh-CN" altLang="en-US" sz="1400" dirty="0"/>
              <a:t>可以看到，不只是索引的全部定义，只要满足最左前缀，就可以利用索引来加速检索。这个最左前缀可以是</a:t>
            </a:r>
            <a:r>
              <a:rPr lang="zh-CN" altLang="en-US" sz="1400" b="1" dirty="0"/>
              <a:t>联合索引的最左 </a:t>
            </a:r>
            <a:r>
              <a:rPr lang="en-US" altLang="zh-CN" sz="1400" b="1" dirty="0"/>
              <a:t>N </a:t>
            </a:r>
            <a:r>
              <a:rPr lang="zh-CN" altLang="en-US" sz="1400" b="1" dirty="0"/>
              <a:t>个字段，也可以是字符串索引的最左 </a:t>
            </a:r>
            <a:r>
              <a:rPr lang="en-US" altLang="zh-CN" sz="1400" b="1" dirty="0"/>
              <a:t>M </a:t>
            </a:r>
            <a:r>
              <a:rPr lang="zh-CN" altLang="en-US" sz="1400" b="1" dirty="0"/>
              <a:t>个字符。</a:t>
            </a:r>
            <a:endParaRPr lang="zh-CN" altLang="en-US" sz="1400" dirty="0"/>
          </a:p>
          <a:p>
            <a:r>
              <a:rPr lang="zh-CN" altLang="en-US" sz="1400" dirty="0"/>
              <a:t>基于上面对最左前缀索引的说明，我们来讨论一个问题：</a:t>
            </a:r>
            <a:r>
              <a:rPr lang="zh-CN" altLang="en-US" sz="1400" b="1" dirty="0"/>
              <a:t>在建立联合索引的时候，如何安排索引内的字段顺序。</a:t>
            </a:r>
            <a:endParaRPr lang="zh-CN" altLang="en-US" sz="1400" dirty="0"/>
          </a:p>
          <a:p>
            <a:endParaRPr lang="zh-CN" altLang="en-US" sz="1400" dirty="0"/>
          </a:p>
          <a:p>
            <a:r>
              <a:rPr lang="zh-CN" altLang="en-US" sz="1400" dirty="0"/>
              <a:t>这里我们的评估标准是，索引的复用能力。因为可以支持最左前缀，所以当已经有了 </a:t>
            </a:r>
            <a:r>
              <a:rPr lang="en-US" altLang="zh-CN" sz="1400" dirty="0"/>
              <a:t>(</a:t>
            </a:r>
            <a:r>
              <a:rPr lang="en-US" altLang="zh-CN" sz="1400" dirty="0" err="1"/>
              <a:t>a,b</a:t>
            </a:r>
            <a:r>
              <a:rPr lang="en-US" altLang="zh-CN" sz="1400" dirty="0"/>
              <a:t>) </a:t>
            </a:r>
            <a:r>
              <a:rPr lang="zh-CN" altLang="en-US" sz="1400" dirty="0"/>
              <a:t>这个联合索引后，一般就不需要单独在 </a:t>
            </a:r>
            <a:r>
              <a:rPr lang="en-US" altLang="zh-CN" sz="1400" dirty="0"/>
              <a:t>a </a:t>
            </a:r>
            <a:r>
              <a:rPr lang="zh-CN" altLang="en-US" sz="1400" dirty="0"/>
              <a:t>上建立索引了。因此，</a:t>
            </a:r>
            <a:r>
              <a:rPr lang="zh-CN" altLang="en-US" sz="1400" b="1" dirty="0"/>
              <a:t>第一原则是，如果通过调整顺序，可以少维护一个索引，那么这个顺序往往就是需要优先考虑采用的。</a:t>
            </a:r>
            <a:endParaRPr lang="zh-CN" altLang="en-US" sz="1400" dirty="0"/>
          </a:p>
          <a:p>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2114681" cy="369332"/>
          </a:xfrm>
          <a:prstGeom prst="rect">
            <a:avLst/>
          </a:prstGeom>
          <a:noFill/>
        </p:spPr>
        <p:txBody>
          <a:bodyPr wrap="none" rtlCol="0">
            <a:spAutoFit/>
          </a:bodyPr>
          <a:lstStyle/>
          <a:p>
            <a:r>
              <a:rPr lang="zh-CN" altLang="en-US" dirty="0"/>
              <a:t>索引特性</a:t>
            </a:r>
            <a:r>
              <a:rPr lang="en-US" altLang="zh-CN" dirty="0"/>
              <a:t>-</a:t>
            </a:r>
            <a:r>
              <a:rPr lang="zh-CN" altLang="en-US" b="1" dirty="0"/>
              <a:t>索引下推</a:t>
            </a:r>
            <a:endParaRPr lang="en-US" altLang="zh-CN" dirty="0"/>
          </a:p>
        </p:txBody>
      </p:sp>
      <p:sp>
        <p:nvSpPr>
          <p:cNvPr id="5" name="文本框 4"/>
          <p:cNvSpPr txBox="1"/>
          <p:nvPr/>
        </p:nvSpPr>
        <p:spPr>
          <a:xfrm>
            <a:off x="76200" y="952500"/>
            <a:ext cx="8883502" cy="2554545"/>
          </a:xfrm>
          <a:prstGeom prst="rect">
            <a:avLst/>
          </a:prstGeom>
          <a:noFill/>
        </p:spPr>
        <p:txBody>
          <a:bodyPr wrap="square" rtlCol="0">
            <a:spAutoFit/>
          </a:bodyPr>
          <a:lstStyle/>
          <a:p>
            <a:r>
              <a:rPr lang="zh-CN" altLang="en-US" sz="1400" dirty="0"/>
              <a:t>上一页我们说到满足最左前缀原则的时候，最左前缀可以用于在索引中定位记录。这时，你可能要问，那些不符合最左前缀的部分，会怎么样呢？</a:t>
            </a:r>
            <a:endParaRPr lang="zh-CN" altLang="en-US" sz="1400" dirty="0"/>
          </a:p>
          <a:p>
            <a:r>
              <a:rPr lang="zh-CN" altLang="en-US" sz="1400" dirty="0"/>
              <a:t>我们还是以市民表的联合索引（</a:t>
            </a:r>
            <a:r>
              <a:rPr lang="en-US" altLang="zh-CN" sz="1400" dirty="0"/>
              <a:t>name, age</a:t>
            </a:r>
            <a:r>
              <a:rPr lang="zh-CN" altLang="en-US" sz="1400" dirty="0"/>
              <a:t>）为例。如果现在有一个需求：检索出表中“名字第一个字是张，而且年龄是 </a:t>
            </a:r>
            <a:r>
              <a:rPr lang="en-US" altLang="zh-CN" sz="1400" dirty="0"/>
              <a:t>10 </a:t>
            </a:r>
            <a:r>
              <a:rPr lang="zh-CN" altLang="en-US" sz="1400" dirty="0"/>
              <a:t>岁的所有男孩”。那么，</a:t>
            </a:r>
            <a:r>
              <a:rPr lang="en-US" altLang="zh-CN" sz="1400" dirty="0"/>
              <a:t>SQL </a:t>
            </a:r>
            <a:r>
              <a:rPr lang="zh-CN" altLang="en-US" sz="1400" dirty="0"/>
              <a:t>语句是这么写的：</a:t>
            </a:r>
            <a:endParaRPr lang="en-US" altLang="zh-CN" sz="1400" dirty="0"/>
          </a:p>
          <a:p>
            <a:r>
              <a:rPr lang="en-US" altLang="zh-CN" sz="1400" dirty="0"/>
              <a:t>select * from </a:t>
            </a:r>
            <a:r>
              <a:rPr lang="en-US" altLang="zh-CN" sz="1400" dirty="0" err="1"/>
              <a:t>tuser</a:t>
            </a:r>
            <a:r>
              <a:rPr lang="en-US" altLang="zh-CN" sz="1400" dirty="0"/>
              <a:t> where name like '</a:t>
            </a:r>
            <a:r>
              <a:rPr lang="zh-CN" altLang="en-US" sz="1400" dirty="0"/>
              <a:t>张 </a:t>
            </a:r>
            <a:r>
              <a:rPr lang="en-US" altLang="zh-CN" sz="1400" dirty="0"/>
              <a:t>%' and age=10 and </a:t>
            </a:r>
            <a:r>
              <a:rPr lang="en-US" altLang="zh-CN" sz="1400" dirty="0" err="1"/>
              <a:t>ismale</a:t>
            </a:r>
            <a:r>
              <a:rPr lang="en-US" altLang="zh-CN" sz="1400" dirty="0"/>
              <a:t>=1;</a:t>
            </a:r>
            <a:endParaRPr lang="en-US" altLang="zh-CN" sz="1400" dirty="0"/>
          </a:p>
          <a:p>
            <a:r>
              <a:rPr lang="zh-CN" altLang="en-US" sz="1400" dirty="0"/>
              <a:t>你已经知道了前缀索引规则，所以这个语句在搜索索引树的时候，只能用 “张”，找到第一个满足条件的记录 </a:t>
            </a:r>
            <a:r>
              <a:rPr lang="en-US" altLang="zh-CN" sz="1400" dirty="0"/>
              <a:t>ID3</a:t>
            </a:r>
            <a:r>
              <a:rPr lang="zh-CN" altLang="en-US" sz="1400" dirty="0"/>
              <a:t>。当然，这还不错，总比全表扫描要好。</a:t>
            </a:r>
            <a:endParaRPr lang="zh-CN" altLang="en-US" sz="1400" dirty="0"/>
          </a:p>
          <a:p>
            <a:r>
              <a:rPr lang="zh-CN" altLang="en-US" sz="1400" dirty="0"/>
              <a:t>然后呢？当然是判断其他条件是否满足。</a:t>
            </a:r>
            <a:endParaRPr lang="zh-CN" altLang="en-US" sz="1400" dirty="0"/>
          </a:p>
          <a:p>
            <a:r>
              <a:rPr lang="zh-CN" altLang="en-US" sz="1400" dirty="0"/>
              <a:t>在 </a:t>
            </a:r>
            <a:r>
              <a:rPr lang="en-US" altLang="zh-CN" sz="1400" dirty="0"/>
              <a:t>MySQL 5.6 </a:t>
            </a:r>
            <a:r>
              <a:rPr lang="zh-CN" altLang="en-US" sz="1400" dirty="0"/>
              <a:t>之前，只能从 </a:t>
            </a:r>
            <a:r>
              <a:rPr lang="en-US" altLang="zh-CN" sz="1400" dirty="0"/>
              <a:t>ID3 </a:t>
            </a:r>
            <a:r>
              <a:rPr lang="zh-CN" altLang="en-US" sz="1400" dirty="0"/>
              <a:t>开始一个个回表。到主键索引上找出数据行，再对比字段值。而 </a:t>
            </a:r>
            <a:r>
              <a:rPr lang="en-US" altLang="zh-CN" sz="1400" b="1" dirty="0"/>
              <a:t>MySQL 5.6 </a:t>
            </a:r>
            <a:r>
              <a:rPr lang="zh-CN" altLang="en-US" sz="1400" b="1" dirty="0"/>
              <a:t>引入的</a:t>
            </a:r>
            <a:r>
              <a:rPr lang="zh-CN" altLang="en-US" sz="2000" b="1" dirty="0">
                <a:solidFill>
                  <a:srgbClr val="FF0000"/>
                </a:solidFill>
              </a:rPr>
              <a:t>索引下推优化</a:t>
            </a:r>
            <a:r>
              <a:rPr lang="zh-CN" altLang="en-US" sz="1400" b="1" dirty="0"/>
              <a:t>（</a:t>
            </a:r>
            <a:r>
              <a:rPr lang="en-US" altLang="zh-CN" sz="1400" b="1" dirty="0"/>
              <a:t>index condition pushdown)</a:t>
            </a:r>
            <a:r>
              <a:rPr lang="zh-CN" altLang="en-US" sz="1400" b="1" dirty="0"/>
              <a:t>， 可以在索引遍历过程中，对索引中包含的字段先做判断，直接过滤掉不满足条件的记录，减少回表次数</a:t>
            </a:r>
            <a:r>
              <a:rPr lang="zh-CN" altLang="en-US" sz="1400" dirty="0"/>
              <a:t>。</a:t>
            </a:r>
            <a:endParaRPr lang="zh-CN" altLang="en-US" dirty="0"/>
          </a:p>
        </p:txBody>
      </p:sp>
      <p:pic>
        <p:nvPicPr>
          <p:cNvPr id="8" name="图片 7"/>
          <p:cNvPicPr>
            <a:picLocks noChangeAspect="1"/>
          </p:cNvPicPr>
          <p:nvPr/>
        </p:nvPicPr>
        <p:blipFill>
          <a:blip r:embed="rId1"/>
          <a:stretch>
            <a:fillRect/>
          </a:stretch>
        </p:blipFill>
        <p:spPr>
          <a:xfrm>
            <a:off x="122718" y="3564382"/>
            <a:ext cx="4136326" cy="1605662"/>
          </a:xfrm>
          <a:prstGeom prst="rect">
            <a:avLst/>
          </a:prstGeom>
        </p:spPr>
      </p:pic>
      <p:pic>
        <p:nvPicPr>
          <p:cNvPr id="9" name="图片 8"/>
          <p:cNvPicPr>
            <a:picLocks noChangeAspect="1"/>
          </p:cNvPicPr>
          <p:nvPr/>
        </p:nvPicPr>
        <p:blipFill>
          <a:blip r:embed="rId2"/>
          <a:stretch>
            <a:fillRect/>
          </a:stretch>
        </p:blipFill>
        <p:spPr>
          <a:xfrm>
            <a:off x="4724400" y="3738452"/>
            <a:ext cx="3533086" cy="1397369"/>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571500"/>
            <a:ext cx="2347117" cy="923330"/>
          </a:xfrm>
          <a:prstGeom prst="rect">
            <a:avLst/>
          </a:prstGeom>
          <a:noFill/>
        </p:spPr>
        <p:txBody>
          <a:bodyPr wrap="none" rtlCol="0">
            <a:spAutoFit/>
          </a:bodyPr>
          <a:lstStyle/>
          <a:p>
            <a:r>
              <a:rPr lang="zh-CN" altLang="en-US" dirty="0"/>
              <a:t>索引特性</a:t>
            </a:r>
            <a:r>
              <a:rPr lang="en-US" altLang="zh-CN" dirty="0"/>
              <a:t>-</a:t>
            </a:r>
            <a:r>
              <a:rPr lang="zh-CN" altLang="en-US" b="1" dirty="0"/>
              <a:t>列的离散性</a:t>
            </a:r>
            <a:endParaRPr lang="en-US" altLang="zh-CN" b="1" dirty="0"/>
          </a:p>
          <a:p>
            <a:endParaRPr lang="en-US" altLang="zh-CN" b="1" dirty="0"/>
          </a:p>
          <a:p>
            <a:r>
              <a:rPr lang="zh-CN" altLang="en-US" dirty="0"/>
              <a:t>找出离散性最好的列</a:t>
            </a:r>
            <a:endParaRPr lang="en-US" altLang="zh-CN" dirty="0"/>
          </a:p>
        </p:txBody>
      </p:sp>
      <p:pic>
        <p:nvPicPr>
          <p:cNvPr id="5" name="图片 4"/>
          <p:cNvPicPr>
            <a:picLocks noChangeAspect="1"/>
          </p:cNvPicPr>
          <p:nvPr/>
        </p:nvPicPr>
        <p:blipFill>
          <a:blip r:embed="rId1"/>
          <a:stretch>
            <a:fillRect/>
          </a:stretch>
        </p:blipFill>
        <p:spPr>
          <a:xfrm>
            <a:off x="76200" y="1508121"/>
            <a:ext cx="7200000" cy="676190"/>
          </a:xfrm>
          <a:prstGeom prst="rect">
            <a:avLst/>
          </a:prstGeom>
        </p:spPr>
      </p:pic>
      <p:sp>
        <p:nvSpPr>
          <p:cNvPr id="6" name="文本框 5"/>
          <p:cNvSpPr txBox="1"/>
          <p:nvPr/>
        </p:nvSpPr>
        <p:spPr>
          <a:xfrm>
            <a:off x="381000" y="2705100"/>
            <a:ext cx="4339650" cy="2031325"/>
          </a:xfrm>
          <a:prstGeom prst="rect">
            <a:avLst/>
          </a:prstGeom>
          <a:noFill/>
        </p:spPr>
        <p:txBody>
          <a:bodyPr wrap="none" rtlCol="0">
            <a:spAutoFit/>
          </a:bodyPr>
          <a:lstStyle/>
          <a:p>
            <a:r>
              <a:rPr lang="zh-CN" altLang="en-US" dirty="0"/>
              <a:t>比值越大，离散型越好</a:t>
            </a:r>
            <a:endParaRPr lang="en-US" altLang="zh-CN" dirty="0"/>
          </a:p>
          <a:p>
            <a:endParaRPr lang="en-US" altLang="zh-CN" dirty="0"/>
          </a:p>
          <a:p>
            <a:endParaRPr lang="en-US" altLang="zh-CN" dirty="0"/>
          </a:p>
          <a:p>
            <a:r>
              <a:rPr lang="zh-CN" altLang="en-US" dirty="0"/>
              <a:t>离散性越高 选择性就越好</a:t>
            </a:r>
            <a:endParaRPr lang="en-US" altLang="zh-CN" dirty="0"/>
          </a:p>
          <a:p>
            <a:endParaRPr lang="en-US" altLang="zh-CN" dirty="0"/>
          </a:p>
          <a:p>
            <a:r>
              <a:rPr lang="zh-CN" altLang="en-US" dirty="0"/>
              <a:t>结论：索引的离散型越高，选择性就越好</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406" y="571500"/>
            <a:ext cx="1800493" cy="369332"/>
          </a:xfrm>
          <a:prstGeom prst="rect">
            <a:avLst/>
          </a:prstGeom>
          <a:noFill/>
        </p:spPr>
        <p:txBody>
          <a:bodyPr wrap="none" rtlCol="0">
            <a:spAutoFit/>
          </a:bodyPr>
          <a:lstStyle/>
          <a:p>
            <a:r>
              <a:rPr lang="zh-CN" altLang="en-US" dirty="0"/>
              <a:t>索引特性总结：</a:t>
            </a:r>
            <a:endParaRPr lang="en-US" altLang="zh-CN" dirty="0"/>
          </a:p>
        </p:txBody>
      </p:sp>
      <p:sp>
        <p:nvSpPr>
          <p:cNvPr id="6" name="文本框 5"/>
          <p:cNvSpPr txBox="1"/>
          <p:nvPr/>
        </p:nvSpPr>
        <p:spPr>
          <a:xfrm>
            <a:off x="76200" y="1790700"/>
            <a:ext cx="8610600" cy="2585323"/>
          </a:xfrm>
          <a:prstGeom prst="rect">
            <a:avLst/>
          </a:prstGeom>
          <a:noFill/>
        </p:spPr>
        <p:txBody>
          <a:bodyPr wrap="square" rtlCol="0">
            <a:spAutoFit/>
          </a:bodyPr>
          <a:lstStyle/>
          <a:p>
            <a:r>
              <a:rPr lang="zh-CN" altLang="en-US" dirty="0"/>
              <a:t>索引列的数据长度能少则少。</a:t>
            </a:r>
            <a:endParaRPr lang="zh-CN" altLang="en-US" dirty="0"/>
          </a:p>
          <a:p>
            <a:r>
              <a:rPr lang="zh-CN" altLang="en-US" dirty="0"/>
              <a:t>索引一定不是越多越好，越全越好，一定是建合适的。</a:t>
            </a:r>
            <a:endParaRPr lang="zh-CN" altLang="en-US" dirty="0"/>
          </a:p>
          <a:p>
            <a:r>
              <a:rPr lang="zh-CN" altLang="en-US" dirty="0"/>
              <a:t>匹配列前缀可用到索引 </a:t>
            </a:r>
            <a:r>
              <a:rPr lang="en-US" altLang="zh-CN" dirty="0"/>
              <a:t>like 9999%</a:t>
            </a:r>
            <a:r>
              <a:rPr lang="zh-CN" altLang="en-US" dirty="0"/>
              <a:t>，</a:t>
            </a:r>
            <a:r>
              <a:rPr lang="en-US" altLang="zh-CN" dirty="0"/>
              <a:t>like %9999%</a:t>
            </a:r>
            <a:r>
              <a:rPr lang="zh-CN" altLang="en-US" dirty="0"/>
              <a:t>、</a:t>
            </a:r>
            <a:r>
              <a:rPr lang="en-US" altLang="zh-CN" dirty="0"/>
              <a:t>like %9999</a:t>
            </a:r>
            <a:r>
              <a:rPr lang="zh-CN" altLang="en-US" dirty="0"/>
              <a:t>用不到索引； </a:t>
            </a:r>
            <a:r>
              <a:rPr lang="en-US" altLang="zh-CN" dirty="0"/>
              <a:t>Where </a:t>
            </a:r>
            <a:r>
              <a:rPr lang="zh-CN" altLang="en-US" dirty="0"/>
              <a:t>条件中 </a:t>
            </a:r>
            <a:r>
              <a:rPr lang="en-US" altLang="zh-CN" dirty="0"/>
              <a:t>not in </a:t>
            </a:r>
            <a:r>
              <a:rPr lang="zh-CN" altLang="en-US" dirty="0"/>
              <a:t>和 </a:t>
            </a:r>
            <a:r>
              <a:rPr lang="en-US" altLang="zh-CN" dirty="0"/>
              <a:t>&lt;&gt;</a:t>
            </a:r>
            <a:r>
              <a:rPr lang="zh-CN" altLang="en-US" dirty="0"/>
              <a:t>操作无法使用索引；</a:t>
            </a:r>
            <a:endParaRPr lang="en-US" altLang="zh-CN" dirty="0"/>
          </a:p>
          <a:p>
            <a:r>
              <a:rPr lang="zh-CN" altLang="en-US" dirty="0"/>
              <a:t>匹配范围值，</a:t>
            </a:r>
            <a:r>
              <a:rPr lang="en-US" altLang="zh-CN" dirty="0"/>
              <a:t>order by </a:t>
            </a:r>
            <a:r>
              <a:rPr lang="zh-CN" altLang="en-US" dirty="0"/>
              <a:t>也可用到索引；</a:t>
            </a:r>
            <a:endParaRPr lang="zh-CN" altLang="en-US" dirty="0"/>
          </a:p>
          <a:p>
            <a:r>
              <a:rPr lang="zh-CN" altLang="en-US" dirty="0"/>
              <a:t>多列指定列查询，只返回自己想到的数据列，少用</a:t>
            </a:r>
            <a:r>
              <a:rPr lang="en-US" altLang="zh-CN" dirty="0"/>
              <a:t>select *</a:t>
            </a:r>
            <a:r>
              <a:rPr lang="zh-CN" altLang="en-US" dirty="0"/>
              <a:t>；</a:t>
            </a:r>
            <a:endParaRPr lang="zh-CN" altLang="en-US" dirty="0"/>
          </a:p>
          <a:p>
            <a:r>
              <a:rPr lang="zh-CN" altLang="en-US" dirty="0"/>
              <a:t>联合索引中如果不是按照索引最左列开始查找，无法使用索引；</a:t>
            </a:r>
            <a:endParaRPr lang="zh-CN" altLang="en-US" dirty="0"/>
          </a:p>
          <a:p>
            <a:r>
              <a:rPr lang="zh-CN" altLang="en-US" dirty="0"/>
              <a:t>联合索引中精确匹配最左前列并范围匹配另外一列可以用到索引；</a:t>
            </a:r>
            <a:endParaRPr lang="zh-CN" altLang="en-US" dirty="0"/>
          </a:p>
          <a:p>
            <a:r>
              <a:rPr lang="zh-CN" altLang="en-US" dirty="0"/>
              <a:t>联合索引中如果查询中有某个列的范围查询，则其右边的所有列都无法使用索引；</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90832" y="571500"/>
            <a:ext cx="6971428" cy="771429"/>
          </a:xfrm>
          <a:prstGeom prst="rect">
            <a:avLst/>
          </a:prstGeom>
        </p:spPr>
      </p:pic>
      <p:pic>
        <p:nvPicPr>
          <p:cNvPr id="3" name="图片 2"/>
          <p:cNvPicPr>
            <a:picLocks noChangeAspect="1"/>
          </p:cNvPicPr>
          <p:nvPr/>
        </p:nvPicPr>
        <p:blipFill>
          <a:blip r:embed="rId2"/>
          <a:stretch>
            <a:fillRect/>
          </a:stretch>
        </p:blipFill>
        <p:spPr>
          <a:xfrm>
            <a:off x="533400" y="1257300"/>
            <a:ext cx="6076190" cy="733333"/>
          </a:xfrm>
          <a:prstGeom prst="rect">
            <a:avLst/>
          </a:prstGeom>
        </p:spPr>
      </p:pic>
      <p:pic>
        <p:nvPicPr>
          <p:cNvPr id="4" name="图片 3"/>
          <p:cNvPicPr>
            <a:picLocks noChangeAspect="1"/>
          </p:cNvPicPr>
          <p:nvPr/>
        </p:nvPicPr>
        <p:blipFill>
          <a:blip r:embed="rId3"/>
          <a:stretch>
            <a:fillRect/>
          </a:stretch>
        </p:blipFill>
        <p:spPr>
          <a:xfrm>
            <a:off x="572729" y="1933757"/>
            <a:ext cx="6761905" cy="1457143"/>
          </a:xfrm>
          <a:prstGeom prst="rect">
            <a:avLst/>
          </a:prstGeom>
        </p:spPr>
      </p:pic>
      <p:pic>
        <p:nvPicPr>
          <p:cNvPr id="5" name="图片 4"/>
          <p:cNvPicPr>
            <a:picLocks noChangeAspect="1"/>
          </p:cNvPicPr>
          <p:nvPr/>
        </p:nvPicPr>
        <p:blipFill>
          <a:blip r:embed="rId4"/>
          <a:stretch>
            <a:fillRect/>
          </a:stretch>
        </p:blipFill>
        <p:spPr>
          <a:xfrm>
            <a:off x="545690" y="3390900"/>
            <a:ext cx="6600000" cy="116190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689021"/>
            <a:ext cx="8610600" cy="1661993"/>
          </a:xfrm>
          <a:prstGeom prst="rect">
            <a:avLst/>
          </a:prstGeom>
        </p:spPr>
        <p:txBody>
          <a:bodyPr wrap="square">
            <a:spAutoFit/>
          </a:bodyPr>
          <a:lstStyle/>
          <a:p>
            <a:r>
              <a:rPr lang="zh-CN" altLang="en-US" sz="1400" dirty="0"/>
              <a:t>问题</a:t>
            </a:r>
            <a:r>
              <a:rPr lang="en-US" altLang="zh-CN" sz="1400" dirty="0"/>
              <a:t>1</a:t>
            </a:r>
            <a:r>
              <a:rPr lang="zh-CN" altLang="en-US" sz="1400" dirty="0"/>
              <a:t>，通常一棵</a:t>
            </a:r>
            <a:r>
              <a:rPr lang="en-US" altLang="zh-CN" sz="1400" dirty="0"/>
              <a:t>B+</a:t>
            </a:r>
            <a:r>
              <a:rPr lang="zh-CN" altLang="en-US" sz="1400" dirty="0"/>
              <a:t>树可以存放多少行数据？</a:t>
            </a:r>
            <a:endParaRPr lang="zh-CN" altLang="en-US" sz="1400" dirty="0"/>
          </a:p>
          <a:p>
            <a:r>
              <a:rPr lang="zh-CN" altLang="en-US" sz="1400" dirty="0">
                <a:solidFill>
                  <a:srgbClr val="333333"/>
                </a:solidFill>
                <a:latin typeface="Times New Roman" panose="02020503050405090304" pitchFamily="18" charset="0"/>
              </a:rPr>
              <a:t>我们都知道计算机在存储数据的时候，有最小存储单元，这就好比我们今天进行现金的流通最小单位是一毛。在计算机中磁盘存储数据最小单元是扇区，一个扇区的大小是</a:t>
            </a:r>
            <a:r>
              <a:rPr lang="en-US" altLang="zh-CN" sz="1400" dirty="0">
                <a:solidFill>
                  <a:srgbClr val="333333"/>
                </a:solidFill>
                <a:latin typeface="Times New Roman" panose="02020503050405090304" pitchFamily="18" charset="0"/>
              </a:rPr>
              <a:t>512</a:t>
            </a:r>
            <a:r>
              <a:rPr lang="zh-CN" altLang="en-US" sz="1400" dirty="0">
                <a:solidFill>
                  <a:srgbClr val="333333"/>
                </a:solidFill>
                <a:latin typeface="Times New Roman" panose="02020503050405090304" pitchFamily="18" charset="0"/>
              </a:rPr>
              <a:t>字节，而文件系统（例如</a:t>
            </a:r>
            <a:r>
              <a:rPr lang="en-US" altLang="zh-CN" sz="1400" dirty="0">
                <a:solidFill>
                  <a:srgbClr val="333333"/>
                </a:solidFill>
                <a:latin typeface="Times New Roman" panose="02020503050405090304" pitchFamily="18" charset="0"/>
              </a:rPr>
              <a:t>XFS/EXT4</a:t>
            </a:r>
            <a:r>
              <a:rPr lang="zh-CN" altLang="en-US" sz="1400" dirty="0">
                <a:solidFill>
                  <a:srgbClr val="333333"/>
                </a:solidFill>
                <a:latin typeface="Times New Roman" panose="02020503050405090304" pitchFamily="18" charset="0"/>
              </a:rPr>
              <a:t>）他的最小单元是块，一个块的大小是</a:t>
            </a:r>
            <a:r>
              <a:rPr lang="en-US" altLang="zh-CN" sz="1400" dirty="0">
                <a:solidFill>
                  <a:srgbClr val="333333"/>
                </a:solidFill>
                <a:latin typeface="Times New Roman" panose="02020503050405090304" pitchFamily="18" charset="0"/>
              </a:rPr>
              <a:t>4k</a:t>
            </a:r>
            <a:r>
              <a:rPr lang="zh-CN" altLang="en-US" sz="1400" dirty="0">
                <a:solidFill>
                  <a:srgbClr val="333333"/>
                </a:solidFill>
                <a:latin typeface="Times New Roman" panose="02020503050405090304" pitchFamily="18" charset="0"/>
              </a:rPr>
              <a:t>，而对于我们的</a:t>
            </a:r>
            <a:r>
              <a:rPr lang="en-US" altLang="zh-CN" sz="1400" dirty="0" err="1">
                <a:solidFill>
                  <a:srgbClr val="333333"/>
                </a:solidFill>
                <a:latin typeface="Times New Roman" panose="02020503050405090304" pitchFamily="18" charset="0"/>
              </a:rPr>
              <a:t>InnoDB</a:t>
            </a:r>
            <a:r>
              <a:rPr lang="zh-CN" altLang="en-US" sz="1400" dirty="0">
                <a:solidFill>
                  <a:srgbClr val="333333"/>
                </a:solidFill>
                <a:latin typeface="Times New Roman" panose="02020503050405090304" pitchFamily="18" charset="0"/>
              </a:rPr>
              <a:t>存储引擎也有自己的最小储存单元</a:t>
            </a:r>
            <a:r>
              <a:rPr lang="en-US" altLang="zh-CN" sz="1400" dirty="0">
                <a:solidFill>
                  <a:srgbClr val="333333"/>
                </a:solidFill>
                <a:latin typeface="Times New Roman" panose="02020503050405090304" pitchFamily="18" charset="0"/>
              </a:rPr>
              <a:t>——</a:t>
            </a:r>
            <a:r>
              <a:rPr lang="zh-CN" altLang="en-US" sz="1400" dirty="0">
                <a:solidFill>
                  <a:srgbClr val="333333"/>
                </a:solidFill>
                <a:latin typeface="Times New Roman" panose="02020503050405090304" pitchFamily="18" charset="0"/>
              </a:rPr>
              <a:t>页（</a:t>
            </a:r>
            <a:r>
              <a:rPr lang="en-US" altLang="zh-CN" sz="1400" dirty="0">
                <a:solidFill>
                  <a:srgbClr val="333333"/>
                </a:solidFill>
                <a:latin typeface="Times New Roman" panose="02020503050405090304" pitchFamily="18" charset="0"/>
              </a:rPr>
              <a:t>Page</a:t>
            </a:r>
            <a:r>
              <a:rPr lang="zh-CN" altLang="en-US" sz="1400" dirty="0">
                <a:solidFill>
                  <a:srgbClr val="333333"/>
                </a:solidFill>
                <a:latin typeface="Times New Roman" panose="02020503050405090304" pitchFamily="18" charset="0"/>
              </a:rPr>
              <a:t>），一个页的大小是</a:t>
            </a:r>
            <a:r>
              <a:rPr lang="en-US" altLang="zh-CN" sz="1400" dirty="0">
                <a:solidFill>
                  <a:srgbClr val="333333"/>
                </a:solidFill>
                <a:latin typeface="Times New Roman" panose="02020503050405090304" pitchFamily="18" charset="0"/>
              </a:rPr>
              <a:t>16K</a:t>
            </a:r>
            <a:r>
              <a:rPr lang="zh-CN" altLang="en-US" sz="1400" dirty="0">
                <a:solidFill>
                  <a:srgbClr val="333333"/>
                </a:solidFill>
                <a:latin typeface="Times New Roman" panose="02020503050405090304" pitchFamily="18" charset="0"/>
              </a:rPr>
              <a:t>。</a:t>
            </a:r>
            <a:endParaRPr lang="en-US" altLang="zh-CN" sz="1400" dirty="0">
              <a:solidFill>
                <a:srgbClr val="333333"/>
              </a:solidFill>
              <a:latin typeface="Times New Roman" panose="02020503050405090304" pitchFamily="18" charset="0"/>
            </a:endParaRPr>
          </a:p>
          <a:p>
            <a:r>
              <a:rPr lang="zh-CN" altLang="en-US" sz="1400" dirty="0"/>
              <a:t>磁盘扇区、文件系统、</a:t>
            </a:r>
            <a:r>
              <a:rPr lang="en-US" altLang="zh-CN" sz="1400" dirty="0" err="1"/>
              <a:t>InnoDB</a:t>
            </a:r>
            <a:r>
              <a:rPr lang="zh-CN" altLang="en-US" sz="1400" dirty="0"/>
              <a:t>存储引擎都有各自的最小存储单元。</a:t>
            </a:r>
            <a:endParaRPr lang="zh-CN" altLang="en-US" sz="1400" dirty="0"/>
          </a:p>
          <a:p>
            <a:endParaRPr lang="zh-CN" altLang="en-US" sz="1400" dirty="0">
              <a:effectLst/>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3900" y="2351014"/>
            <a:ext cx="7696200" cy="29227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2400" y="566566"/>
            <a:ext cx="6323809" cy="1681334"/>
          </a:xfrm>
          <a:prstGeom prst="rect">
            <a:avLst/>
          </a:prstGeom>
        </p:spPr>
      </p:pic>
      <p:sp>
        <p:nvSpPr>
          <p:cNvPr id="3" name="矩形 2"/>
          <p:cNvSpPr/>
          <p:nvPr/>
        </p:nvSpPr>
        <p:spPr>
          <a:xfrm>
            <a:off x="304800" y="2121081"/>
            <a:ext cx="7924009" cy="2031325"/>
          </a:xfrm>
          <a:prstGeom prst="rect">
            <a:avLst/>
          </a:prstGeom>
        </p:spPr>
        <p:txBody>
          <a:bodyPr wrap="square">
            <a:spAutoFit/>
          </a:bodyPr>
          <a:lstStyle/>
          <a:p>
            <a:r>
              <a:rPr lang="zh-CN" altLang="en-US" sz="1400" dirty="0">
                <a:solidFill>
                  <a:srgbClr val="333333"/>
                </a:solidFill>
                <a:latin typeface="Times New Roman" panose="02020503050405090304" pitchFamily="18" charset="0"/>
              </a:rPr>
              <a:t>这里我们先假设</a:t>
            </a:r>
            <a:r>
              <a:rPr lang="en-US" altLang="zh-CN" sz="1400" dirty="0">
                <a:solidFill>
                  <a:srgbClr val="333333"/>
                </a:solidFill>
                <a:latin typeface="Times New Roman" panose="02020503050405090304" pitchFamily="18" charset="0"/>
              </a:rPr>
              <a:t>B+</a:t>
            </a:r>
            <a:r>
              <a:rPr lang="zh-CN" altLang="en-US" sz="1400" dirty="0">
                <a:solidFill>
                  <a:srgbClr val="333333"/>
                </a:solidFill>
                <a:latin typeface="Times New Roman" panose="02020503050405090304" pitchFamily="18" charset="0"/>
              </a:rPr>
              <a:t>树高为</a:t>
            </a:r>
            <a:r>
              <a:rPr lang="en-US" altLang="zh-CN" sz="1400" dirty="0">
                <a:solidFill>
                  <a:srgbClr val="333333"/>
                </a:solidFill>
                <a:latin typeface="Times New Roman" panose="02020503050405090304" pitchFamily="18" charset="0"/>
              </a:rPr>
              <a:t>2</a:t>
            </a:r>
            <a:r>
              <a:rPr lang="zh-CN" altLang="en-US" sz="1400" dirty="0">
                <a:solidFill>
                  <a:srgbClr val="333333"/>
                </a:solidFill>
                <a:latin typeface="Times New Roman" panose="02020503050405090304" pitchFamily="18" charset="0"/>
              </a:rPr>
              <a:t>，即存在一个根节点和若干个叶子节点，那么这棵</a:t>
            </a:r>
            <a:r>
              <a:rPr lang="en-US" altLang="zh-CN" sz="1400" dirty="0">
                <a:solidFill>
                  <a:srgbClr val="333333"/>
                </a:solidFill>
                <a:latin typeface="Times New Roman" panose="02020503050405090304" pitchFamily="18" charset="0"/>
              </a:rPr>
              <a:t>B+</a:t>
            </a:r>
            <a:r>
              <a:rPr lang="zh-CN" altLang="en-US" sz="1400" dirty="0">
                <a:solidFill>
                  <a:srgbClr val="333333"/>
                </a:solidFill>
                <a:latin typeface="Times New Roman" panose="02020503050405090304" pitchFamily="18" charset="0"/>
              </a:rPr>
              <a:t>树的存放总记录数为：根节点指针数*单个叶子节点记录行数。这里假设一行记录的数据大小为</a:t>
            </a:r>
            <a:r>
              <a:rPr lang="en-US" altLang="zh-CN" sz="1400" dirty="0">
                <a:solidFill>
                  <a:srgbClr val="333333"/>
                </a:solidFill>
                <a:latin typeface="Times New Roman" panose="02020503050405090304" pitchFamily="18" charset="0"/>
              </a:rPr>
              <a:t>1k</a:t>
            </a:r>
            <a:r>
              <a:rPr lang="zh-CN" altLang="en-US" sz="1400" dirty="0">
                <a:solidFill>
                  <a:srgbClr val="333333"/>
                </a:solidFill>
                <a:latin typeface="Times New Roman" panose="02020503050405090304" pitchFamily="18" charset="0"/>
              </a:rPr>
              <a:t>，那么单个叶子节点（页）中的记录数</a:t>
            </a:r>
            <a:r>
              <a:rPr lang="en-US" altLang="zh-CN" sz="1400" dirty="0">
                <a:solidFill>
                  <a:srgbClr val="333333"/>
                </a:solidFill>
                <a:latin typeface="Times New Roman" panose="02020503050405090304" pitchFamily="18" charset="0"/>
              </a:rPr>
              <a:t>=16K/1K=16</a:t>
            </a:r>
            <a:r>
              <a:rPr lang="zh-CN" altLang="en-US" sz="1400" dirty="0">
                <a:solidFill>
                  <a:srgbClr val="333333"/>
                </a:solidFill>
                <a:latin typeface="Times New Roman" panose="02020503050405090304" pitchFamily="18" charset="0"/>
              </a:rPr>
              <a:t>。那么现在我们需要计算出非叶子节点能存放多少指针，</a:t>
            </a:r>
            <a:endParaRPr lang="en-US" altLang="zh-CN" sz="1400" dirty="0">
              <a:solidFill>
                <a:srgbClr val="333333"/>
              </a:solidFill>
              <a:latin typeface="Times New Roman" panose="02020503050405090304" pitchFamily="18" charset="0"/>
            </a:endParaRPr>
          </a:p>
          <a:p>
            <a:r>
              <a:rPr lang="zh-CN" altLang="en-US" sz="1400" dirty="0">
                <a:solidFill>
                  <a:srgbClr val="333333"/>
                </a:solidFill>
                <a:latin typeface="Times New Roman" panose="02020503050405090304" pitchFamily="18" charset="0"/>
              </a:rPr>
              <a:t>我们假设主键</a:t>
            </a:r>
            <a:r>
              <a:rPr lang="en-US" altLang="zh-CN" sz="1400" dirty="0">
                <a:solidFill>
                  <a:srgbClr val="333333"/>
                </a:solidFill>
                <a:latin typeface="Times New Roman" panose="02020503050405090304" pitchFamily="18" charset="0"/>
              </a:rPr>
              <a:t>ID</a:t>
            </a:r>
            <a:r>
              <a:rPr lang="zh-CN" altLang="en-US" sz="1400" dirty="0">
                <a:solidFill>
                  <a:srgbClr val="333333"/>
                </a:solidFill>
                <a:latin typeface="Times New Roman" panose="02020503050405090304" pitchFamily="18" charset="0"/>
              </a:rPr>
              <a:t>为</a:t>
            </a:r>
            <a:r>
              <a:rPr lang="en-US" altLang="zh-CN" sz="1400" dirty="0" err="1">
                <a:solidFill>
                  <a:srgbClr val="333333"/>
                </a:solidFill>
                <a:latin typeface="Times New Roman" panose="02020503050405090304" pitchFamily="18" charset="0"/>
              </a:rPr>
              <a:t>bigint</a:t>
            </a:r>
            <a:r>
              <a:rPr lang="zh-CN" altLang="en-US" sz="1400" dirty="0">
                <a:solidFill>
                  <a:srgbClr val="333333"/>
                </a:solidFill>
                <a:latin typeface="Times New Roman" panose="02020503050405090304" pitchFamily="18" charset="0"/>
              </a:rPr>
              <a:t>类型，长度为</a:t>
            </a:r>
            <a:r>
              <a:rPr lang="en-US" altLang="zh-CN" sz="1400" dirty="0">
                <a:solidFill>
                  <a:srgbClr val="333333"/>
                </a:solidFill>
                <a:latin typeface="Times New Roman" panose="02020503050405090304" pitchFamily="18" charset="0"/>
              </a:rPr>
              <a:t>8</a:t>
            </a:r>
            <a:r>
              <a:rPr lang="zh-CN" altLang="en-US" sz="1400" dirty="0">
                <a:solidFill>
                  <a:srgbClr val="333333"/>
                </a:solidFill>
                <a:latin typeface="Times New Roman" panose="02020503050405090304" pitchFamily="18" charset="0"/>
              </a:rPr>
              <a:t>字节，而指针大小在</a:t>
            </a:r>
            <a:r>
              <a:rPr lang="en-US" altLang="zh-CN" sz="1400" dirty="0" err="1">
                <a:solidFill>
                  <a:srgbClr val="333333"/>
                </a:solidFill>
                <a:latin typeface="Times New Roman" panose="02020503050405090304" pitchFamily="18" charset="0"/>
              </a:rPr>
              <a:t>InnoDB</a:t>
            </a:r>
            <a:r>
              <a:rPr lang="zh-CN" altLang="en-US" sz="1400" dirty="0">
                <a:solidFill>
                  <a:srgbClr val="333333"/>
                </a:solidFill>
                <a:latin typeface="Times New Roman" panose="02020503050405090304" pitchFamily="18" charset="0"/>
              </a:rPr>
              <a:t>源码中设置为</a:t>
            </a:r>
            <a:r>
              <a:rPr lang="en-US" altLang="zh-CN" sz="1400" dirty="0">
                <a:solidFill>
                  <a:srgbClr val="333333"/>
                </a:solidFill>
                <a:latin typeface="Times New Roman" panose="02020503050405090304" pitchFamily="18" charset="0"/>
              </a:rPr>
              <a:t>6</a:t>
            </a:r>
            <a:r>
              <a:rPr lang="zh-CN" altLang="en-US" sz="1400" dirty="0">
                <a:solidFill>
                  <a:srgbClr val="333333"/>
                </a:solidFill>
                <a:latin typeface="Times New Roman" panose="02020503050405090304" pitchFamily="18" charset="0"/>
              </a:rPr>
              <a:t>字节，这样一共</a:t>
            </a:r>
            <a:r>
              <a:rPr lang="en-US" altLang="zh-CN" sz="1400" dirty="0">
                <a:solidFill>
                  <a:srgbClr val="333333"/>
                </a:solidFill>
                <a:latin typeface="Times New Roman" panose="02020503050405090304" pitchFamily="18" charset="0"/>
              </a:rPr>
              <a:t>14</a:t>
            </a:r>
            <a:r>
              <a:rPr lang="zh-CN" altLang="en-US" sz="1400" dirty="0">
                <a:solidFill>
                  <a:srgbClr val="333333"/>
                </a:solidFill>
                <a:latin typeface="Times New Roman" panose="02020503050405090304" pitchFamily="18" charset="0"/>
              </a:rPr>
              <a:t>字节，我们一个页中能存放多少这样的单元，其实就代表有多少指针，即</a:t>
            </a:r>
            <a:r>
              <a:rPr lang="en-US" altLang="zh-CN" sz="1400" dirty="0">
                <a:solidFill>
                  <a:srgbClr val="333333"/>
                </a:solidFill>
                <a:latin typeface="Times New Roman" panose="02020503050405090304" pitchFamily="18" charset="0"/>
              </a:rPr>
              <a:t>16384/14=1170</a:t>
            </a:r>
            <a:r>
              <a:rPr lang="zh-CN" altLang="en-US" sz="1400" dirty="0">
                <a:solidFill>
                  <a:srgbClr val="333333"/>
                </a:solidFill>
                <a:latin typeface="Times New Roman" panose="02020503050405090304" pitchFamily="18" charset="0"/>
              </a:rPr>
              <a:t>。那么可以算出一棵高度为</a:t>
            </a:r>
            <a:r>
              <a:rPr lang="en-US" altLang="zh-CN" sz="1400" dirty="0">
                <a:solidFill>
                  <a:srgbClr val="333333"/>
                </a:solidFill>
                <a:latin typeface="Times New Roman" panose="02020503050405090304" pitchFamily="18" charset="0"/>
              </a:rPr>
              <a:t>2</a:t>
            </a:r>
            <a:r>
              <a:rPr lang="zh-CN" altLang="en-US" sz="1400" dirty="0">
                <a:solidFill>
                  <a:srgbClr val="333333"/>
                </a:solidFill>
                <a:latin typeface="Times New Roman" panose="02020503050405090304" pitchFamily="18" charset="0"/>
              </a:rPr>
              <a:t>的</a:t>
            </a:r>
            <a:r>
              <a:rPr lang="en-US" altLang="zh-CN" sz="1400" dirty="0">
                <a:solidFill>
                  <a:srgbClr val="333333"/>
                </a:solidFill>
                <a:latin typeface="Times New Roman" panose="02020503050405090304" pitchFamily="18" charset="0"/>
              </a:rPr>
              <a:t>B+</a:t>
            </a:r>
            <a:r>
              <a:rPr lang="zh-CN" altLang="en-US" sz="1400" dirty="0">
                <a:solidFill>
                  <a:srgbClr val="333333"/>
                </a:solidFill>
                <a:latin typeface="Times New Roman" panose="02020503050405090304" pitchFamily="18" charset="0"/>
              </a:rPr>
              <a:t>树，能存放</a:t>
            </a:r>
            <a:r>
              <a:rPr lang="en-US" altLang="zh-CN" sz="1400" dirty="0">
                <a:solidFill>
                  <a:srgbClr val="333333"/>
                </a:solidFill>
                <a:latin typeface="Times New Roman" panose="02020503050405090304" pitchFamily="18" charset="0"/>
              </a:rPr>
              <a:t>1170*16=18720</a:t>
            </a:r>
            <a:r>
              <a:rPr lang="zh-CN" altLang="en-US" sz="1400" dirty="0">
                <a:solidFill>
                  <a:srgbClr val="333333"/>
                </a:solidFill>
                <a:latin typeface="Times New Roman" panose="02020503050405090304" pitchFamily="18" charset="0"/>
              </a:rPr>
              <a:t>条这样的数据记录。</a:t>
            </a:r>
            <a:endParaRPr lang="zh-CN" altLang="en-US" sz="1400" dirty="0"/>
          </a:p>
          <a:p>
            <a:r>
              <a:rPr lang="zh-CN" altLang="en-US" sz="1400" dirty="0">
                <a:solidFill>
                  <a:srgbClr val="333333"/>
                </a:solidFill>
                <a:latin typeface="Times New Roman" panose="02020503050405090304" pitchFamily="18" charset="0"/>
              </a:rPr>
              <a:t>根据同样的原理我们可以算出一个高度为</a:t>
            </a:r>
            <a:r>
              <a:rPr lang="en-US" altLang="zh-CN" sz="1400" dirty="0">
                <a:solidFill>
                  <a:srgbClr val="333333"/>
                </a:solidFill>
                <a:latin typeface="Times New Roman" panose="02020503050405090304" pitchFamily="18" charset="0"/>
              </a:rPr>
              <a:t>3</a:t>
            </a:r>
            <a:r>
              <a:rPr lang="zh-CN" altLang="en-US" sz="1400" dirty="0">
                <a:solidFill>
                  <a:srgbClr val="333333"/>
                </a:solidFill>
                <a:latin typeface="Times New Roman" panose="02020503050405090304" pitchFamily="18" charset="0"/>
              </a:rPr>
              <a:t>的</a:t>
            </a:r>
            <a:r>
              <a:rPr lang="en-US" altLang="zh-CN" sz="1400" dirty="0">
                <a:solidFill>
                  <a:srgbClr val="333333"/>
                </a:solidFill>
                <a:latin typeface="Times New Roman" panose="02020503050405090304" pitchFamily="18" charset="0"/>
              </a:rPr>
              <a:t>B+</a:t>
            </a:r>
            <a:r>
              <a:rPr lang="zh-CN" altLang="en-US" sz="1400" dirty="0">
                <a:solidFill>
                  <a:srgbClr val="333333"/>
                </a:solidFill>
                <a:latin typeface="Times New Roman" panose="02020503050405090304" pitchFamily="18" charset="0"/>
              </a:rPr>
              <a:t>树可以存放：</a:t>
            </a:r>
            <a:r>
              <a:rPr lang="en-US" altLang="zh-CN" sz="1400" dirty="0">
                <a:solidFill>
                  <a:srgbClr val="333333"/>
                </a:solidFill>
                <a:latin typeface="Times New Roman" panose="02020503050405090304" pitchFamily="18" charset="0"/>
              </a:rPr>
              <a:t>1170*1170*16=21902400</a:t>
            </a:r>
            <a:r>
              <a:rPr lang="zh-CN" altLang="en-US" sz="1400" dirty="0">
                <a:solidFill>
                  <a:srgbClr val="333333"/>
                </a:solidFill>
                <a:latin typeface="Times New Roman" panose="02020503050405090304" pitchFamily="18" charset="0"/>
              </a:rPr>
              <a:t>条这样的记录。所以在</a:t>
            </a:r>
            <a:r>
              <a:rPr lang="en-US" altLang="zh-CN" sz="1400" dirty="0" err="1">
                <a:solidFill>
                  <a:srgbClr val="333333"/>
                </a:solidFill>
                <a:latin typeface="Times New Roman" panose="02020503050405090304" pitchFamily="18" charset="0"/>
              </a:rPr>
              <a:t>InnoDB</a:t>
            </a:r>
            <a:r>
              <a:rPr lang="zh-CN" altLang="en-US" sz="1400" dirty="0">
                <a:solidFill>
                  <a:srgbClr val="333333"/>
                </a:solidFill>
                <a:latin typeface="Times New Roman" panose="02020503050405090304" pitchFamily="18" charset="0"/>
              </a:rPr>
              <a:t>中</a:t>
            </a:r>
            <a:r>
              <a:rPr lang="en-US" altLang="zh-CN" sz="1400" dirty="0">
                <a:solidFill>
                  <a:srgbClr val="333333"/>
                </a:solidFill>
                <a:latin typeface="Times New Roman" panose="02020503050405090304" pitchFamily="18" charset="0"/>
              </a:rPr>
              <a:t>B+</a:t>
            </a:r>
            <a:r>
              <a:rPr lang="zh-CN" altLang="en-US" sz="1400" dirty="0">
                <a:solidFill>
                  <a:srgbClr val="333333"/>
                </a:solidFill>
                <a:latin typeface="Times New Roman" panose="02020503050405090304" pitchFamily="18" charset="0"/>
              </a:rPr>
              <a:t>树高度一般为</a:t>
            </a:r>
            <a:r>
              <a:rPr lang="en-US" altLang="zh-CN" sz="1400" dirty="0">
                <a:solidFill>
                  <a:srgbClr val="333333"/>
                </a:solidFill>
                <a:latin typeface="Times New Roman" panose="02020503050405090304" pitchFamily="18" charset="0"/>
              </a:rPr>
              <a:t>1-3</a:t>
            </a:r>
            <a:r>
              <a:rPr lang="zh-CN" altLang="en-US" sz="1400" dirty="0">
                <a:solidFill>
                  <a:srgbClr val="333333"/>
                </a:solidFill>
                <a:latin typeface="Times New Roman" panose="02020503050405090304" pitchFamily="18" charset="0"/>
              </a:rPr>
              <a:t>层，它就能满足千万级的数据存储。在查找数据时一次页的查找代表一次</a:t>
            </a:r>
            <a:r>
              <a:rPr lang="en-US" altLang="zh-CN" sz="1400" dirty="0">
                <a:solidFill>
                  <a:srgbClr val="333333"/>
                </a:solidFill>
                <a:latin typeface="Times New Roman" panose="02020503050405090304" pitchFamily="18" charset="0"/>
              </a:rPr>
              <a:t>IO</a:t>
            </a:r>
            <a:r>
              <a:rPr lang="zh-CN" altLang="en-US" sz="1400" dirty="0">
                <a:solidFill>
                  <a:srgbClr val="333333"/>
                </a:solidFill>
                <a:latin typeface="Times New Roman" panose="02020503050405090304" pitchFamily="18" charset="0"/>
              </a:rPr>
              <a:t>，所以通过主键索引查询通常只需要</a:t>
            </a:r>
            <a:r>
              <a:rPr lang="en-US" altLang="zh-CN" sz="1400" dirty="0">
                <a:solidFill>
                  <a:srgbClr val="333333"/>
                </a:solidFill>
                <a:latin typeface="Times New Roman" panose="02020503050405090304" pitchFamily="18" charset="0"/>
              </a:rPr>
              <a:t>1-3</a:t>
            </a:r>
            <a:r>
              <a:rPr lang="zh-CN" altLang="en-US" sz="1400" dirty="0">
                <a:solidFill>
                  <a:srgbClr val="333333"/>
                </a:solidFill>
                <a:latin typeface="Times New Roman" panose="02020503050405090304" pitchFamily="18" charset="0"/>
              </a:rPr>
              <a:t>次</a:t>
            </a:r>
            <a:r>
              <a:rPr lang="en-US" altLang="zh-CN" sz="1400" dirty="0">
                <a:solidFill>
                  <a:srgbClr val="333333"/>
                </a:solidFill>
                <a:latin typeface="Times New Roman" panose="02020503050405090304" pitchFamily="18" charset="0"/>
              </a:rPr>
              <a:t>IO</a:t>
            </a:r>
            <a:r>
              <a:rPr lang="zh-CN" altLang="en-US" sz="1400" dirty="0">
                <a:solidFill>
                  <a:srgbClr val="333333"/>
                </a:solidFill>
                <a:latin typeface="Times New Roman" panose="02020503050405090304" pitchFamily="18" charset="0"/>
              </a:rPr>
              <a:t>操作即可查找到数据。</a:t>
            </a:r>
            <a:endParaRPr lang="zh-CN" altLang="en-US" sz="1400" dirty="0">
              <a:effectLst/>
            </a:endParaRPr>
          </a:p>
        </p:txBody>
      </p:sp>
      <p:sp>
        <p:nvSpPr>
          <p:cNvPr id="4" name="矩形 3"/>
          <p:cNvSpPr/>
          <p:nvPr/>
        </p:nvSpPr>
        <p:spPr>
          <a:xfrm>
            <a:off x="287594" y="4501728"/>
            <a:ext cx="7467600" cy="1169551"/>
          </a:xfrm>
          <a:prstGeom prst="rect">
            <a:avLst/>
          </a:prstGeom>
        </p:spPr>
        <p:txBody>
          <a:bodyPr wrap="square">
            <a:spAutoFit/>
          </a:bodyPr>
          <a:lstStyle/>
          <a:p>
            <a:r>
              <a:rPr lang="zh-CN" altLang="en-US" sz="1400" dirty="0"/>
              <a:t>怎么得到</a:t>
            </a:r>
            <a:r>
              <a:rPr lang="en-US" altLang="zh-CN" sz="1400" dirty="0" err="1"/>
              <a:t>InnoDB</a:t>
            </a:r>
            <a:r>
              <a:rPr lang="zh-CN" altLang="en-US" sz="1400" dirty="0"/>
              <a:t>主键索引</a:t>
            </a:r>
            <a:r>
              <a:rPr lang="en-US" altLang="zh-CN" sz="1400" dirty="0"/>
              <a:t>B+</a:t>
            </a:r>
            <a:r>
              <a:rPr lang="zh-CN" altLang="en-US" sz="1400" dirty="0"/>
              <a:t>树的高度？</a:t>
            </a:r>
            <a:endParaRPr lang="zh-CN" altLang="en-US" sz="1400" dirty="0"/>
          </a:p>
          <a:p>
            <a:r>
              <a:rPr lang="en-US" altLang="zh-CN" sz="1400" dirty="0"/>
              <a:t>SELECT b.name, a.name, </a:t>
            </a:r>
            <a:r>
              <a:rPr lang="en-US" altLang="zh-CN" sz="1400" dirty="0" err="1"/>
              <a:t>index_id</a:t>
            </a:r>
            <a:r>
              <a:rPr lang="en-US" altLang="zh-CN" sz="1400" dirty="0"/>
              <a:t>, type, </a:t>
            </a:r>
            <a:r>
              <a:rPr lang="en-US" altLang="zh-CN" sz="1400" dirty="0" err="1"/>
              <a:t>a.space</a:t>
            </a:r>
            <a:r>
              <a:rPr lang="en-US" altLang="zh-CN" sz="1400" dirty="0"/>
              <a:t>, </a:t>
            </a:r>
            <a:r>
              <a:rPr lang="en-US" altLang="zh-CN" sz="1400" dirty="0" err="1"/>
              <a:t>a.PAGE_NO</a:t>
            </a:r>
            <a:r>
              <a:rPr lang="en-US" altLang="zh-CN" sz="1400" dirty="0"/>
              <a:t> FROM </a:t>
            </a:r>
            <a:r>
              <a:rPr lang="en-US" altLang="zh-CN" sz="1400" dirty="0" err="1"/>
              <a:t>information_schema.INNODB_SYS_INDEXES</a:t>
            </a:r>
            <a:r>
              <a:rPr lang="en-US" altLang="zh-CN" sz="1400" dirty="0"/>
              <a:t> a, </a:t>
            </a:r>
            <a:r>
              <a:rPr lang="en-US" altLang="zh-CN" sz="1400" dirty="0" err="1"/>
              <a:t>information_schema.INNODB_SYS_TABLES</a:t>
            </a:r>
            <a:r>
              <a:rPr lang="en-US" altLang="zh-CN" sz="1400" dirty="0"/>
              <a:t> b WHERE </a:t>
            </a:r>
            <a:r>
              <a:rPr lang="en-US" altLang="zh-CN" sz="1400" dirty="0" err="1"/>
              <a:t>a.table_id</a:t>
            </a:r>
            <a:r>
              <a:rPr lang="en-US" altLang="zh-CN" sz="1400" dirty="0"/>
              <a:t> = </a:t>
            </a:r>
            <a:r>
              <a:rPr lang="en-US" altLang="zh-CN" sz="1400" dirty="0" err="1"/>
              <a:t>b.table_id</a:t>
            </a:r>
            <a:r>
              <a:rPr lang="en-US" altLang="zh-CN" sz="1400" dirty="0"/>
              <a:t> AND </a:t>
            </a:r>
            <a:r>
              <a:rPr lang="en-US" altLang="zh-CN" sz="1400" dirty="0" err="1"/>
              <a:t>a.space</a:t>
            </a:r>
            <a:r>
              <a:rPr lang="en-US" altLang="zh-CN" sz="1400" dirty="0"/>
              <a:t> &lt;&gt; 0;</a:t>
            </a:r>
            <a:endParaRPr lang="zh-CN" altLang="en-US"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647700"/>
            <a:ext cx="8839199" cy="5355312"/>
          </a:xfrm>
          <a:prstGeom prst="rect">
            <a:avLst/>
          </a:prstGeom>
          <a:noFill/>
        </p:spPr>
        <p:txBody>
          <a:bodyPr wrap="square" rtlCol="0">
            <a:spAutoFit/>
          </a:bodyPr>
          <a:lstStyle/>
          <a:p>
            <a:r>
              <a:rPr lang="zh-CN" altLang="en-US" b="1" dirty="0"/>
              <a:t>查询缓存</a:t>
            </a:r>
            <a:r>
              <a:rPr lang="en-US" altLang="zh-CN" b="1" dirty="0"/>
              <a:t>:</a:t>
            </a:r>
            <a:endParaRPr lang="zh-CN" altLang="en-US" dirty="0"/>
          </a:p>
          <a:p>
            <a:r>
              <a:rPr lang="zh-CN" altLang="en-US" dirty="0"/>
              <a:t>可以通过</a:t>
            </a:r>
            <a:r>
              <a:rPr lang="en-US" altLang="zh-CN" dirty="0"/>
              <a:t>show variables like '%</a:t>
            </a:r>
            <a:r>
              <a:rPr lang="en-US" altLang="zh-CN" dirty="0" err="1"/>
              <a:t>query_cache</a:t>
            </a:r>
            <a:r>
              <a:rPr lang="en-US" altLang="zh-CN" dirty="0"/>
              <a:t>%' </a:t>
            </a:r>
            <a:r>
              <a:rPr lang="zh-CN" altLang="en-US" dirty="0"/>
              <a:t>来判断是否开启查询缓存，默认是关闭的；</a:t>
            </a:r>
            <a:endParaRPr lang="zh-CN" altLang="en-US" dirty="0"/>
          </a:p>
          <a:p>
            <a:r>
              <a:rPr lang="en-US" altLang="zh-CN" dirty="0" err="1"/>
              <a:t>query_cache_type</a:t>
            </a:r>
            <a:r>
              <a:rPr lang="en-US" altLang="zh-CN" dirty="0"/>
              <a:t>: </a:t>
            </a:r>
            <a:r>
              <a:rPr lang="zh-CN" altLang="en-US" dirty="0"/>
              <a:t>是否开启缓存功能，取值为</a:t>
            </a:r>
            <a:r>
              <a:rPr lang="en-US" altLang="zh-CN" dirty="0"/>
              <a:t>ON, OFF, DEMAND</a:t>
            </a:r>
            <a:r>
              <a:rPr lang="zh-CN" altLang="en-US" dirty="0"/>
              <a:t>，默认值为</a:t>
            </a:r>
            <a:r>
              <a:rPr lang="en-US" altLang="zh-CN" dirty="0"/>
              <a:t>OFF</a:t>
            </a:r>
            <a:endParaRPr lang="zh-CN" altLang="en-US" dirty="0"/>
          </a:p>
          <a:p>
            <a:r>
              <a:rPr lang="zh-CN" altLang="en-US" dirty="0"/>
              <a:t>　　</a:t>
            </a:r>
            <a:r>
              <a:rPr lang="en-US" altLang="zh-CN" dirty="0"/>
              <a:t>- </a:t>
            </a:r>
            <a:r>
              <a:rPr lang="zh-CN" altLang="en-US" dirty="0"/>
              <a:t>值为</a:t>
            </a:r>
            <a:r>
              <a:rPr lang="en-US" altLang="zh-CN" dirty="0"/>
              <a:t>OFF</a:t>
            </a:r>
            <a:r>
              <a:rPr lang="zh-CN" altLang="en-US" dirty="0"/>
              <a:t>或</a:t>
            </a:r>
            <a:r>
              <a:rPr lang="en-US" altLang="zh-CN" dirty="0"/>
              <a:t>0</a:t>
            </a:r>
            <a:r>
              <a:rPr lang="zh-CN" altLang="en-US" dirty="0"/>
              <a:t>时，查询缓存功能关闭；</a:t>
            </a:r>
            <a:endParaRPr lang="zh-CN" altLang="en-US" dirty="0"/>
          </a:p>
          <a:p>
            <a:r>
              <a:rPr lang="zh-CN" altLang="en-US" dirty="0"/>
              <a:t>　　</a:t>
            </a:r>
            <a:r>
              <a:rPr lang="en-US" altLang="zh-CN" dirty="0"/>
              <a:t>- </a:t>
            </a:r>
            <a:r>
              <a:rPr lang="zh-CN" altLang="en-US" dirty="0"/>
              <a:t>值为</a:t>
            </a:r>
            <a:r>
              <a:rPr lang="en-US" altLang="zh-CN" dirty="0"/>
              <a:t>ON</a:t>
            </a:r>
            <a:r>
              <a:rPr lang="zh-CN" altLang="en-US" dirty="0"/>
              <a:t>或</a:t>
            </a:r>
            <a:r>
              <a:rPr lang="en-US" altLang="zh-CN" dirty="0"/>
              <a:t>1</a:t>
            </a:r>
            <a:r>
              <a:rPr lang="zh-CN" altLang="en-US" dirty="0"/>
              <a:t>时，查询缓存功能打开，</a:t>
            </a:r>
            <a:r>
              <a:rPr lang="en-US" altLang="zh-CN" dirty="0"/>
              <a:t>SELECT</a:t>
            </a:r>
            <a:r>
              <a:rPr lang="zh-CN" altLang="en-US" dirty="0"/>
              <a:t>的结果符合缓存条件即会缓存，否则，不予缓存，显式指定</a:t>
            </a:r>
            <a:r>
              <a:rPr lang="en-US" altLang="zh-CN" dirty="0"/>
              <a:t>SQL_NO_CACHE</a:t>
            </a:r>
            <a:r>
              <a:rPr lang="zh-CN" altLang="en-US" dirty="0"/>
              <a:t>，不予缓存；</a:t>
            </a:r>
            <a:endParaRPr lang="zh-CN" altLang="en-US" dirty="0"/>
          </a:p>
          <a:p>
            <a:r>
              <a:rPr lang="zh-CN" altLang="en-US" dirty="0"/>
              <a:t>　　</a:t>
            </a:r>
            <a:r>
              <a:rPr lang="en-US" altLang="zh-CN" dirty="0"/>
              <a:t>- </a:t>
            </a:r>
            <a:r>
              <a:rPr lang="zh-CN" altLang="en-US" dirty="0"/>
              <a:t>值为</a:t>
            </a:r>
            <a:r>
              <a:rPr lang="en-US" altLang="zh-CN" dirty="0"/>
              <a:t>DEMAND</a:t>
            </a:r>
            <a:r>
              <a:rPr lang="zh-CN" altLang="en-US" dirty="0"/>
              <a:t>或</a:t>
            </a:r>
            <a:r>
              <a:rPr lang="en-US" altLang="zh-CN" dirty="0"/>
              <a:t>2</a:t>
            </a:r>
            <a:r>
              <a:rPr lang="zh-CN" altLang="en-US" dirty="0"/>
              <a:t>时，查询缓存功能按需进行，显式指定</a:t>
            </a:r>
            <a:r>
              <a:rPr lang="en-US" altLang="zh-CN" dirty="0"/>
              <a:t>SQL_CACHE</a:t>
            </a:r>
            <a:r>
              <a:rPr lang="zh-CN" altLang="en-US" dirty="0"/>
              <a:t>的</a:t>
            </a:r>
            <a:r>
              <a:rPr lang="en-US" altLang="zh-CN" dirty="0"/>
              <a:t>SELECT</a:t>
            </a:r>
            <a:r>
              <a:rPr lang="zh-CN" altLang="en-US" dirty="0"/>
              <a:t>语句才会缓存；其它均不予缓存</a:t>
            </a:r>
            <a:endParaRPr lang="en-US" altLang="zh-CN" dirty="0"/>
          </a:p>
          <a:p>
            <a:endParaRPr lang="zh-CN" altLang="en-US" dirty="0"/>
          </a:p>
          <a:p>
            <a:r>
              <a:rPr lang="zh-CN" altLang="en-US" dirty="0"/>
              <a:t>强烈建议：关闭查询缓存，因为查询缓存的功能非常鸡肋，</a:t>
            </a:r>
            <a:r>
              <a:rPr lang="zh-CN" altLang="en-US" b="1" dirty="0"/>
              <a:t>因为查询缓存的失效非常频繁，只要有对一个表的更新，这个表上所有的查询缓存都会被清空</a:t>
            </a:r>
            <a:r>
              <a:rPr lang="zh-CN" altLang="en-US" dirty="0"/>
              <a:t>。因此很可能你费劲地把结果存起来，还没使用呢，就被一个更新全清空了。对于更新压力大的数据库来说，查询缓存的命中率会非常低。除非你的业务就是有一张静态表，很长时间才会更新一次。比如，一个系统配置表，那这张表上的查询才适合使用查询缓存。</a:t>
            </a:r>
            <a:endParaRPr lang="zh-CN" altLang="en-US" dirty="0"/>
          </a:p>
          <a:p>
            <a:endParaRPr lang="zh-CN" altLang="en-US" dirty="0"/>
          </a:p>
          <a:p>
            <a:r>
              <a:rPr lang="zh-CN" altLang="en-US" b="1" dirty="0"/>
              <a:t>需要注意的是，</a:t>
            </a:r>
            <a:r>
              <a:rPr lang="en-US" altLang="zh-CN" b="1" dirty="0"/>
              <a:t>MySQL 8.0 </a:t>
            </a:r>
            <a:r>
              <a:rPr lang="zh-CN" altLang="en-US" b="1" dirty="0"/>
              <a:t>版本直接将查询缓存的整块功能删掉了，也就是说 </a:t>
            </a:r>
            <a:r>
              <a:rPr lang="en-US" altLang="zh-CN" b="1" dirty="0"/>
              <a:t>8.0 </a:t>
            </a:r>
            <a:r>
              <a:rPr lang="zh-CN" altLang="en-US" b="1" dirty="0"/>
              <a:t>开始彻底没有这个功能了。</a:t>
            </a:r>
            <a:endParaRPr lang="zh-CN" altLang="en-US" dirty="0"/>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647700"/>
            <a:ext cx="8763000" cy="646331"/>
          </a:xfrm>
          <a:prstGeom prst="rect">
            <a:avLst/>
          </a:prstGeom>
        </p:spPr>
        <p:txBody>
          <a:bodyPr wrap="square">
            <a:spAutoFit/>
          </a:bodyPr>
          <a:lstStyle/>
          <a:p>
            <a:r>
              <a:rPr lang="zh-CN" altLang="en-US" dirty="0">
                <a:solidFill>
                  <a:srgbClr val="222222"/>
                </a:solidFill>
                <a:latin typeface="Consolas" panose="020B0609020204030204" pitchFamily="49" charset="0"/>
              </a:rPr>
              <a:t>问题</a:t>
            </a:r>
            <a:r>
              <a:rPr lang="en-US" altLang="zh-CN" dirty="0">
                <a:solidFill>
                  <a:srgbClr val="222222"/>
                </a:solidFill>
                <a:latin typeface="Consolas" panose="020B0609020204030204" pitchFamily="49" charset="0"/>
              </a:rPr>
              <a:t>2</a:t>
            </a:r>
            <a:r>
              <a:rPr lang="zh-CN" altLang="en-US" dirty="0">
                <a:solidFill>
                  <a:srgbClr val="222222"/>
                </a:solidFill>
                <a:latin typeface="Consolas" panose="020B0609020204030204" pitchFamily="49" charset="0"/>
              </a:rPr>
              <a:t>、</a:t>
            </a:r>
            <a:r>
              <a:rPr lang="en-US" altLang="zh-CN" dirty="0">
                <a:solidFill>
                  <a:srgbClr val="222222"/>
                </a:solidFill>
                <a:latin typeface="Consolas" panose="020B0609020204030204" pitchFamily="49" charset="0"/>
              </a:rPr>
              <a:t>DBA </a:t>
            </a:r>
            <a:r>
              <a:rPr lang="zh-CN" altLang="en-US" dirty="0">
                <a:solidFill>
                  <a:srgbClr val="222222"/>
                </a:solidFill>
                <a:latin typeface="Consolas" panose="020B0609020204030204" pitchFamily="49" charset="0"/>
              </a:rPr>
              <a:t>小吕在入职新公司的时候，就发现自己接手维护的库里面，有这么一个表，表结构定义类似这样的：</a:t>
            </a:r>
            <a:endParaRPr lang="zh-CN" altLang="en-US" dirty="0"/>
          </a:p>
        </p:txBody>
      </p:sp>
      <p:pic>
        <p:nvPicPr>
          <p:cNvPr id="3" name="图片 2"/>
          <p:cNvPicPr>
            <a:picLocks noChangeAspect="1"/>
          </p:cNvPicPr>
          <p:nvPr/>
        </p:nvPicPr>
        <p:blipFill>
          <a:blip r:embed="rId1"/>
          <a:stretch>
            <a:fillRect/>
          </a:stretch>
        </p:blipFill>
        <p:spPr>
          <a:xfrm>
            <a:off x="152400" y="1290344"/>
            <a:ext cx="3066667" cy="2533333"/>
          </a:xfrm>
          <a:prstGeom prst="rect">
            <a:avLst/>
          </a:prstGeom>
        </p:spPr>
      </p:pic>
      <p:sp>
        <p:nvSpPr>
          <p:cNvPr id="4" name="矩形 3"/>
          <p:cNvSpPr/>
          <p:nvPr/>
        </p:nvSpPr>
        <p:spPr>
          <a:xfrm>
            <a:off x="3638935" y="1303257"/>
            <a:ext cx="4572000" cy="2462213"/>
          </a:xfrm>
          <a:prstGeom prst="rect">
            <a:avLst/>
          </a:prstGeom>
        </p:spPr>
        <p:txBody>
          <a:bodyPr>
            <a:spAutoFit/>
          </a:bodyPr>
          <a:lstStyle/>
          <a:p>
            <a:r>
              <a:rPr lang="zh-CN" altLang="en-US" sz="1400" dirty="0">
                <a:solidFill>
                  <a:srgbClr val="222222"/>
                </a:solidFill>
                <a:latin typeface="Consolas" panose="020B0609020204030204" pitchFamily="49" charset="0"/>
              </a:rPr>
              <a:t>公司的同事告诉他说，由于历史原因，这个表需要 </a:t>
            </a:r>
            <a:r>
              <a:rPr lang="en-US" altLang="zh-CN" sz="1400" dirty="0">
                <a:solidFill>
                  <a:srgbClr val="222222"/>
                </a:solidFill>
                <a:latin typeface="Consolas" panose="020B0609020204030204" pitchFamily="49" charset="0"/>
              </a:rPr>
              <a:t>a</a:t>
            </a:r>
            <a:r>
              <a:rPr lang="zh-CN" altLang="en-US" sz="1400" dirty="0">
                <a:solidFill>
                  <a:srgbClr val="222222"/>
                </a:solidFill>
                <a:latin typeface="Consolas" panose="020B0609020204030204" pitchFamily="49" charset="0"/>
              </a:rPr>
              <a:t>、</a:t>
            </a:r>
            <a:r>
              <a:rPr lang="en-US" altLang="zh-CN" sz="1400" dirty="0">
                <a:solidFill>
                  <a:srgbClr val="222222"/>
                </a:solidFill>
                <a:latin typeface="Consolas" panose="020B0609020204030204" pitchFamily="49" charset="0"/>
              </a:rPr>
              <a:t>b </a:t>
            </a:r>
            <a:r>
              <a:rPr lang="zh-CN" altLang="en-US" sz="1400" dirty="0">
                <a:solidFill>
                  <a:srgbClr val="222222"/>
                </a:solidFill>
                <a:latin typeface="Consolas" panose="020B0609020204030204" pitchFamily="49" charset="0"/>
              </a:rPr>
              <a:t>做联合主键，这个小吕理解了。</a:t>
            </a:r>
            <a:endParaRPr lang="en-US" altLang="zh-CN" sz="1400" dirty="0">
              <a:solidFill>
                <a:srgbClr val="222222"/>
              </a:solidFill>
              <a:latin typeface="Consolas" panose="020B0609020204030204" pitchFamily="49" charset="0"/>
            </a:endParaRPr>
          </a:p>
          <a:p>
            <a:r>
              <a:rPr lang="zh-CN" altLang="en-US" sz="1400" dirty="0">
                <a:solidFill>
                  <a:srgbClr val="222222"/>
                </a:solidFill>
                <a:latin typeface="Consolas" panose="020B0609020204030204" pitchFamily="49" charset="0"/>
              </a:rPr>
              <a:t>学习相关知识后小</a:t>
            </a:r>
            <a:r>
              <a:rPr lang="zh-CN" altLang="en-US" sz="1400" dirty="0"/>
              <a:t>吕又纳闷了，既然主键包含了 </a:t>
            </a:r>
            <a:r>
              <a:rPr lang="en-US" altLang="zh-CN" sz="1400" dirty="0"/>
              <a:t>a</a:t>
            </a:r>
            <a:r>
              <a:rPr lang="zh-CN" altLang="en-US" sz="1400" dirty="0"/>
              <a:t>、</a:t>
            </a:r>
            <a:r>
              <a:rPr lang="en-US" altLang="zh-CN" sz="1400" dirty="0"/>
              <a:t>b </a:t>
            </a:r>
            <a:r>
              <a:rPr lang="zh-CN" altLang="en-US" sz="1400" dirty="0"/>
              <a:t>这两个字段，那意味着单独在字段 </a:t>
            </a:r>
            <a:r>
              <a:rPr lang="en-US" altLang="zh-CN" sz="1400" dirty="0"/>
              <a:t>c </a:t>
            </a:r>
            <a:r>
              <a:rPr lang="zh-CN" altLang="en-US" sz="1400" dirty="0"/>
              <a:t>上创建一个索引，就已经包含了三个字段了呀，为什么要创建“</a:t>
            </a:r>
            <a:r>
              <a:rPr lang="en-US" altLang="zh-CN" sz="1400" dirty="0"/>
              <a:t>ca”“</a:t>
            </a:r>
            <a:r>
              <a:rPr lang="en-US" altLang="zh-CN" sz="1400" dirty="0" err="1"/>
              <a:t>cb</a:t>
            </a:r>
            <a:r>
              <a:rPr lang="en-US" altLang="zh-CN" sz="1400" dirty="0"/>
              <a:t>”</a:t>
            </a:r>
            <a:r>
              <a:rPr lang="zh-CN" altLang="en-US" sz="1400" dirty="0"/>
              <a:t>这两个索引？</a:t>
            </a:r>
            <a:endParaRPr lang="en-US" altLang="zh-CN" sz="1400" dirty="0"/>
          </a:p>
          <a:p>
            <a:r>
              <a:rPr lang="zh-CN" altLang="en-US" sz="1400" dirty="0"/>
              <a:t>同事告诉他，是因为他们的业务里面有这样的两种语句：</a:t>
            </a:r>
            <a:endParaRPr lang="en-US" altLang="zh-CN" sz="1400" dirty="0"/>
          </a:p>
          <a:p>
            <a:r>
              <a:rPr lang="en-US" altLang="zh-CN" sz="1400" dirty="0"/>
              <a:t>select * from geek where c=N order by a limit 1;</a:t>
            </a:r>
            <a:endParaRPr lang="en-US" altLang="zh-CN" sz="1400" dirty="0"/>
          </a:p>
          <a:p>
            <a:r>
              <a:rPr lang="en-US" altLang="zh-CN" sz="1400" dirty="0"/>
              <a:t>select * from geek where c=N order by b limit 1;</a:t>
            </a:r>
            <a:endParaRPr lang="en-US" altLang="zh-CN" sz="1400" dirty="0"/>
          </a:p>
          <a:p>
            <a:r>
              <a:rPr lang="zh-CN" altLang="en-US" sz="1400" dirty="0">
                <a:solidFill>
                  <a:srgbClr val="FF0000"/>
                </a:solidFill>
              </a:rPr>
              <a:t>我给你的问题是，这位同事的解释对吗，为了这两个查询模式，这两个索引是否都是必须的？为什么呢？</a:t>
            </a:r>
            <a:endParaRPr lang="en-US" altLang="zh-CN" sz="1400" dirty="0">
              <a:solidFill>
                <a:srgbClr val="FF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19200" y="723900"/>
            <a:ext cx="4671165" cy="48768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647700"/>
            <a:ext cx="8763000" cy="369332"/>
          </a:xfrm>
          <a:prstGeom prst="rect">
            <a:avLst/>
          </a:prstGeom>
        </p:spPr>
        <p:txBody>
          <a:bodyPr wrap="square">
            <a:spAutoFit/>
          </a:bodyPr>
          <a:lstStyle/>
          <a:p>
            <a:r>
              <a:rPr lang="zh-CN" altLang="en-US" dirty="0">
                <a:solidFill>
                  <a:srgbClr val="222222"/>
                </a:solidFill>
                <a:latin typeface="Consolas" panose="020B0609020204030204" pitchFamily="49" charset="0"/>
              </a:rPr>
              <a:t>问题</a:t>
            </a:r>
            <a:r>
              <a:rPr lang="en-US" altLang="zh-CN" dirty="0">
                <a:solidFill>
                  <a:srgbClr val="222222"/>
                </a:solidFill>
                <a:latin typeface="Consolas" panose="020B0609020204030204" pitchFamily="49" charset="0"/>
              </a:rPr>
              <a:t>3</a:t>
            </a:r>
            <a:r>
              <a:rPr lang="zh-CN" altLang="en-US" dirty="0">
                <a:solidFill>
                  <a:srgbClr val="222222"/>
                </a:solidFill>
                <a:latin typeface="Consolas" panose="020B0609020204030204" pitchFamily="49" charset="0"/>
              </a:rPr>
              <a:t>、慢</a:t>
            </a:r>
            <a:r>
              <a:rPr lang="en-US" altLang="zh-CN" dirty="0">
                <a:solidFill>
                  <a:srgbClr val="222222"/>
                </a:solidFill>
                <a:latin typeface="Consolas" panose="020B0609020204030204" pitchFamily="49" charset="0"/>
              </a:rPr>
              <a:t>SQL</a:t>
            </a:r>
            <a:r>
              <a:rPr lang="zh-CN" altLang="en-US" dirty="0">
                <a:solidFill>
                  <a:srgbClr val="222222"/>
                </a:solidFill>
                <a:latin typeface="Consolas" panose="020B0609020204030204" pitchFamily="49" charset="0"/>
              </a:rPr>
              <a:t>如何统计</a:t>
            </a:r>
            <a:endParaRPr lang="zh-CN" altLang="en-US" dirty="0"/>
          </a:p>
        </p:txBody>
      </p:sp>
      <p:sp>
        <p:nvSpPr>
          <p:cNvPr id="5" name="矩形 4"/>
          <p:cNvSpPr/>
          <p:nvPr/>
        </p:nvSpPr>
        <p:spPr>
          <a:xfrm>
            <a:off x="228600" y="1017032"/>
            <a:ext cx="5562600" cy="1477328"/>
          </a:xfrm>
          <a:prstGeom prst="rect">
            <a:avLst/>
          </a:prstGeom>
        </p:spPr>
        <p:txBody>
          <a:bodyPr wrap="square">
            <a:spAutoFit/>
          </a:bodyPr>
          <a:lstStyle/>
          <a:p>
            <a:r>
              <a:rPr lang="zh-CN" altLang="en-US" dirty="0"/>
              <a:t>show variables  like 'slow_query_log'</a:t>
            </a:r>
            <a:endParaRPr lang="zh-CN" altLang="en-US" dirty="0"/>
          </a:p>
          <a:p>
            <a:r>
              <a:rPr lang="zh-CN" altLang="en-US" dirty="0"/>
              <a:t>set global slow_query_log = on</a:t>
            </a:r>
            <a:endParaRPr lang="zh-CN" altLang="en-US" dirty="0"/>
          </a:p>
          <a:p>
            <a:r>
              <a:rPr lang="zh-CN" altLang="en-US" dirty="0"/>
              <a:t>set global slow_query_log_file = ‘/v</a:t>
            </a:r>
            <a:r>
              <a:rPr lang="en-US" altLang="zh-CN" dirty="0" err="1"/>
              <a:t>ar</a:t>
            </a:r>
            <a:r>
              <a:rPr lang="zh-CN" altLang="en-US" dirty="0"/>
              <a:t>/</a:t>
            </a:r>
            <a:r>
              <a:rPr lang="en-US" altLang="zh-CN" dirty="0" err="1"/>
              <a:t>sql</a:t>
            </a:r>
            <a:r>
              <a:rPr lang="zh-CN" altLang="en-US" dirty="0"/>
              <a:t>slow.log'</a:t>
            </a:r>
            <a:endParaRPr lang="zh-CN" altLang="en-US" dirty="0"/>
          </a:p>
          <a:p>
            <a:r>
              <a:rPr lang="zh-CN" altLang="en-US" dirty="0"/>
              <a:t>set global log_queries_not_using_indexes = on </a:t>
            </a:r>
            <a:endParaRPr lang="zh-CN" altLang="en-US" dirty="0"/>
          </a:p>
          <a:p>
            <a:r>
              <a:rPr lang="zh-CN" altLang="en-US" dirty="0"/>
              <a:t>set global long_query_time  = 0.1  (秒)</a:t>
            </a:r>
            <a:endParaRPr lang="zh-CN" altLang="en-US" dirty="0"/>
          </a:p>
        </p:txBody>
      </p:sp>
      <p:pic>
        <p:nvPicPr>
          <p:cNvPr id="6" name="图片 5"/>
          <p:cNvPicPr>
            <a:picLocks noChangeAspect="1"/>
          </p:cNvPicPr>
          <p:nvPr/>
        </p:nvPicPr>
        <p:blipFill>
          <a:blip r:embed="rId1"/>
          <a:stretch>
            <a:fillRect/>
          </a:stretch>
        </p:blipFill>
        <p:spPr>
          <a:xfrm>
            <a:off x="228600" y="2552700"/>
            <a:ext cx="6096000" cy="2932117"/>
          </a:xfrm>
          <a:prstGeom prst="rect">
            <a:avLst/>
          </a:prstGeom>
        </p:spPr>
      </p:pic>
      <p:sp>
        <p:nvSpPr>
          <p:cNvPr id="7" name="文本框 6"/>
          <p:cNvSpPr txBox="1"/>
          <p:nvPr/>
        </p:nvSpPr>
        <p:spPr>
          <a:xfrm>
            <a:off x="6629400" y="4229100"/>
            <a:ext cx="2438400" cy="646331"/>
          </a:xfrm>
          <a:prstGeom prst="rect">
            <a:avLst/>
          </a:prstGeom>
          <a:noFill/>
        </p:spPr>
        <p:txBody>
          <a:bodyPr wrap="square" rtlCol="0">
            <a:spAutoFit/>
          </a:bodyPr>
          <a:lstStyle/>
          <a:p>
            <a:r>
              <a:rPr lang="zh-CN" altLang="en-US" b="1" dirty="0">
                <a:solidFill>
                  <a:srgbClr val="FF0000"/>
                </a:solidFill>
              </a:rPr>
              <a:t>慢日志分析工具</a:t>
            </a:r>
            <a:endParaRPr lang="en-US" altLang="zh-CN" b="1" dirty="0">
              <a:solidFill>
                <a:srgbClr val="FF0000"/>
              </a:solidFill>
            </a:endParaRPr>
          </a:p>
          <a:p>
            <a:r>
              <a:rPr lang="en-US" altLang="zh-CN" b="1" dirty="0" err="1">
                <a:solidFill>
                  <a:srgbClr val="FF0000"/>
                </a:solidFill>
              </a:rPr>
              <a:t>mysqldumpslow</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647700"/>
            <a:ext cx="8610600" cy="5355312"/>
          </a:xfrm>
          <a:prstGeom prst="rect">
            <a:avLst/>
          </a:prstGeom>
        </p:spPr>
        <p:txBody>
          <a:bodyPr wrap="square">
            <a:spAutoFit/>
          </a:bodyPr>
          <a:lstStyle/>
          <a:p>
            <a:r>
              <a:rPr lang="en-US" altLang="zh-CN" dirty="0"/>
              <a:t>4.1</a:t>
            </a:r>
            <a:r>
              <a:rPr lang="zh-CN" altLang="en-US" dirty="0"/>
              <a:t>、</a:t>
            </a:r>
            <a:r>
              <a:rPr lang="en-US" altLang="zh-CN" dirty="0"/>
              <a:t>select count(*) from </a:t>
            </a:r>
            <a:r>
              <a:rPr lang="en-US" altLang="zh-CN" dirty="0" err="1"/>
              <a:t>tradelog</a:t>
            </a:r>
            <a:r>
              <a:rPr lang="en-US" altLang="zh-CN" dirty="0"/>
              <a:t> where month(</a:t>
            </a:r>
            <a:r>
              <a:rPr lang="en-US" altLang="zh-CN" dirty="0" err="1"/>
              <a:t>t_modified</a:t>
            </a:r>
            <a:r>
              <a:rPr lang="en-US" altLang="zh-CN" dirty="0"/>
              <a:t>)=7;</a:t>
            </a:r>
            <a:endParaRPr lang="en-US" altLang="zh-CN" dirty="0"/>
          </a:p>
          <a:p>
            <a:r>
              <a:rPr lang="en-US" altLang="zh-CN" dirty="0" err="1"/>
              <a:t>t_modified</a:t>
            </a:r>
            <a:r>
              <a:rPr lang="zh-CN" altLang="en-US" dirty="0"/>
              <a:t>是有索引的，此时是否生效？</a:t>
            </a:r>
            <a:endParaRPr lang="en-US" altLang="zh-CN" dirty="0"/>
          </a:p>
          <a:p>
            <a:endParaRPr lang="en-US" altLang="zh-CN" dirty="0"/>
          </a:p>
          <a:p>
            <a:endParaRPr lang="en-US" altLang="zh-CN" dirty="0"/>
          </a:p>
          <a:p>
            <a:r>
              <a:rPr lang="en-US" altLang="zh-CN" dirty="0"/>
              <a:t>4.2</a:t>
            </a:r>
            <a:r>
              <a:rPr lang="zh-CN" altLang="en-US" dirty="0"/>
              <a:t>、</a:t>
            </a:r>
            <a:r>
              <a:rPr lang="en-US" altLang="zh-CN" dirty="0"/>
              <a:t> select * from </a:t>
            </a:r>
            <a:r>
              <a:rPr lang="en-US" altLang="zh-CN" dirty="0" err="1"/>
              <a:t>tradelog</a:t>
            </a:r>
            <a:r>
              <a:rPr lang="en-US" altLang="zh-CN" dirty="0"/>
              <a:t> where </a:t>
            </a:r>
            <a:r>
              <a:rPr lang="en-US" altLang="zh-CN" dirty="0" err="1"/>
              <a:t>tradeid</a:t>
            </a:r>
            <a:r>
              <a:rPr lang="en-US" altLang="zh-CN" dirty="0"/>
              <a:t>=110717;</a:t>
            </a:r>
            <a:endParaRPr lang="en-US" altLang="zh-CN" dirty="0"/>
          </a:p>
          <a:p>
            <a:r>
              <a:rPr lang="en-US" altLang="zh-CN" dirty="0" err="1"/>
              <a:t>tradeid</a:t>
            </a:r>
            <a:r>
              <a:rPr lang="zh-CN" altLang="en-US" dirty="0"/>
              <a:t>是主键，且是</a:t>
            </a:r>
            <a:r>
              <a:rPr lang="en-US" altLang="zh-CN" dirty="0"/>
              <a:t>varchar</a:t>
            </a:r>
            <a:r>
              <a:rPr lang="zh-CN" altLang="en-US" dirty="0"/>
              <a:t>类型，这种情况下会走索引吗？</a:t>
            </a:r>
            <a:endParaRPr lang="en-US" altLang="zh-CN" dirty="0"/>
          </a:p>
          <a:p>
            <a:r>
              <a:rPr lang="en-US" altLang="zh-CN" dirty="0"/>
              <a:t>select * from </a:t>
            </a:r>
            <a:r>
              <a:rPr lang="en-US" altLang="zh-CN" dirty="0" err="1"/>
              <a:t>tradelog</a:t>
            </a:r>
            <a:r>
              <a:rPr lang="en-US" altLang="zh-CN" dirty="0"/>
              <a:t> where </a:t>
            </a:r>
            <a:r>
              <a:rPr lang="en-US" altLang="zh-CN" dirty="0" err="1"/>
              <a:t>tradeid</a:t>
            </a:r>
            <a:r>
              <a:rPr lang="en-US" altLang="zh-CN" dirty="0"/>
              <a:t>=“110717”;</a:t>
            </a:r>
            <a:endParaRPr lang="en-US" altLang="zh-CN" dirty="0"/>
          </a:p>
          <a:p>
            <a:r>
              <a:rPr lang="en-US" altLang="zh-CN" dirty="0" err="1"/>
              <a:t>tradeid</a:t>
            </a:r>
            <a:r>
              <a:rPr lang="zh-CN" altLang="en-US" dirty="0"/>
              <a:t>是主键，且是</a:t>
            </a:r>
            <a:r>
              <a:rPr lang="en-US" altLang="zh-CN" dirty="0"/>
              <a:t>Long</a:t>
            </a:r>
            <a:r>
              <a:rPr lang="zh-CN" altLang="en-US" dirty="0"/>
              <a:t>类型，这种情况下会走索引吗？</a:t>
            </a:r>
            <a:endParaRPr lang="en-US" altLang="zh-CN" dirty="0"/>
          </a:p>
          <a:p>
            <a:endParaRPr lang="en-US" altLang="zh-CN" dirty="0"/>
          </a:p>
          <a:p>
            <a:endParaRPr lang="en-US" altLang="zh-CN" dirty="0"/>
          </a:p>
          <a:p>
            <a:r>
              <a:rPr lang="en-US" altLang="zh-CN" dirty="0"/>
              <a:t>4.3 </a:t>
            </a:r>
            <a:r>
              <a:rPr lang="zh-CN" altLang="en-US" dirty="0"/>
              <a:t>两张表  交易日志表（</a:t>
            </a:r>
            <a:r>
              <a:rPr lang="en-US" altLang="zh-CN" dirty="0" err="1"/>
              <a:t>tradelog</a:t>
            </a:r>
            <a:r>
              <a:rPr lang="zh-CN" altLang="en-US" dirty="0"/>
              <a:t>） 和 交易详情表</a:t>
            </a:r>
            <a:r>
              <a:rPr lang="en-US" altLang="zh-CN" dirty="0"/>
              <a:t>(</a:t>
            </a:r>
            <a:r>
              <a:rPr lang="en-US" altLang="zh-CN" dirty="0" err="1"/>
              <a:t>trade_detail</a:t>
            </a:r>
            <a:r>
              <a:rPr lang="en-US" altLang="zh-CN" dirty="0"/>
              <a:t>)  </a:t>
            </a:r>
            <a:r>
              <a:rPr lang="zh-CN" altLang="en-US" dirty="0"/>
              <a:t>都有</a:t>
            </a:r>
            <a:r>
              <a:rPr lang="en-US" altLang="zh-CN" dirty="0" err="1"/>
              <a:t>reade_Id</a:t>
            </a:r>
            <a:r>
              <a:rPr lang="zh-CN" altLang="en-US" dirty="0"/>
              <a:t>字段</a:t>
            </a:r>
            <a:r>
              <a:rPr lang="en-US" altLang="zh-CN" dirty="0"/>
              <a:t>,</a:t>
            </a:r>
            <a:r>
              <a:rPr lang="zh-CN" altLang="en-US" dirty="0"/>
              <a:t>且都有索引，但是在关联查询的过程中，比如这时候，如果要查询 </a:t>
            </a:r>
            <a:r>
              <a:rPr lang="en-US" altLang="zh-CN" dirty="0"/>
              <a:t>id=2 </a:t>
            </a:r>
            <a:r>
              <a:rPr lang="zh-CN" altLang="en-US" dirty="0"/>
              <a:t>的交易的所有操作步骤信息，</a:t>
            </a:r>
            <a:r>
              <a:rPr lang="en-US" altLang="zh-CN" dirty="0"/>
              <a:t>SQL </a:t>
            </a:r>
            <a:r>
              <a:rPr lang="zh-CN" altLang="en-US" dirty="0"/>
              <a:t>语句可以这么写：</a:t>
            </a:r>
            <a:endParaRPr lang="en-US" altLang="zh-CN" dirty="0"/>
          </a:p>
          <a:p>
            <a:endParaRPr lang="en-US" altLang="zh-CN" dirty="0"/>
          </a:p>
          <a:p>
            <a:r>
              <a:rPr lang="en-US" altLang="zh-CN" dirty="0"/>
              <a:t>select d.* from </a:t>
            </a:r>
            <a:r>
              <a:rPr lang="en-US" altLang="zh-CN" dirty="0" err="1"/>
              <a:t>tradelog</a:t>
            </a:r>
            <a:r>
              <a:rPr lang="en-US" altLang="zh-CN" dirty="0"/>
              <a:t> l, </a:t>
            </a:r>
            <a:r>
              <a:rPr lang="en-US" altLang="zh-CN" dirty="0" err="1"/>
              <a:t>trade_detail</a:t>
            </a:r>
            <a:r>
              <a:rPr lang="en-US" altLang="zh-CN" dirty="0"/>
              <a:t> d where </a:t>
            </a:r>
            <a:r>
              <a:rPr lang="en-US" altLang="zh-CN" dirty="0" err="1"/>
              <a:t>d.tradeid</a:t>
            </a:r>
            <a:r>
              <a:rPr lang="en-US" altLang="zh-CN" dirty="0"/>
              <a:t>=</a:t>
            </a:r>
            <a:r>
              <a:rPr lang="en-US" altLang="zh-CN" dirty="0" err="1"/>
              <a:t>l.tradeid</a:t>
            </a:r>
            <a:r>
              <a:rPr lang="en-US" altLang="zh-CN" dirty="0"/>
              <a:t> and l.id=2; </a:t>
            </a:r>
            <a:endParaRPr lang="en-US" altLang="zh-CN" dirty="0"/>
          </a:p>
          <a:p>
            <a:endParaRPr lang="en-US" altLang="zh-CN" dirty="0"/>
          </a:p>
          <a:p>
            <a:r>
              <a:rPr lang="zh-CN" altLang="en-US" dirty="0"/>
              <a:t>但是发现并没有走索引，可能的原因有哪些？</a:t>
            </a:r>
            <a:endParaRPr lang="en-US" altLang="zh-CN" dirty="0"/>
          </a:p>
          <a:p>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723901"/>
            <a:ext cx="7467600" cy="3139321"/>
          </a:xfrm>
          <a:prstGeom prst="rect">
            <a:avLst/>
          </a:prstGeom>
        </p:spPr>
        <p:txBody>
          <a:bodyPr wrap="square">
            <a:spAutoFit/>
          </a:bodyPr>
          <a:lstStyle/>
          <a:p>
            <a:r>
              <a:rPr lang="en-US" altLang="zh-CN" dirty="0"/>
              <a:t>4.1</a:t>
            </a:r>
            <a:r>
              <a:rPr lang="zh-CN" altLang="en-US" dirty="0"/>
              <a:t> 结论：对索引字段做函数操作，优化器会放弃走树搜索功能。</a:t>
            </a:r>
            <a:endParaRPr lang="en-US" altLang="zh-CN" dirty="0"/>
          </a:p>
          <a:p>
            <a:endParaRPr lang="en-US" altLang="zh-CN" dirty="0">
              <a:effectLst/>
            </a:endParaRPr>
          </a:p>
          <a:p>
            <a:endParaRPr lang="en-US" altLang="zh-CN" dirty="0"/>
          </a:p>
          <a:p>
            <a:r>
              <a:rPr lang="en-US" altLang="zh-CN" dirty="0">
                <a:effectLst/>
              </a:rPr>
              <a:t>4.2 </a:t>
            </a:r>
            <a:r>
              <a:rPr lang="zh-CN" altLang="en-US" b="1" dirty="0"/>
              <a:t>在 </a:t>
            </a:r>
            <a:r>
              <a:rPr lang="en-US" altLang="zh-CN" b="1" dirty="0"/>
              <a:t>MySQL </a:t>
            </a:r>
            <a:r>
              <a:rPr lang="zh-CN" altLang="en-US" b="1" dirty="0"/>
              <a:t>中，字符串和数字做比较的话，是将字符串转换成数字。</a:t>
            </a:r>
            <a:endParaRPr lang="en-US" altLang="zh-CN" b="1" dirty="0"/>
          </a:p>
          <a:p>
            <a:endParaRPr lang="zh-CN" altLang="en-US" dirty="0"/>
          </a:p>
          <a:p>
            <a:r>
              <a:rPr lang="en-US" altLang="zh-CN" dirty="0"/>
              <a:t>select * from </a:t>
            </a:r>
            <a:r>
              <a:rPr lang="en-US" altLang="zh-CN" dirty="0" err="1"/>
              <a:t>tradelog</a:t>
            </a:r>
            <a:r>
              <a:rPr lang="en-US" altLang="zh-CN" dirty="0"/>
              <a:t> where CAST(</a:t>
            </a:r>
            <a:r>
              <a:rPr lang="en-US" altLang="zh-CN" dirty="0" err="1"/>
              <a:t>tradid</a:t>
            </a:r>
            <a:r>
              <a:rPr lang="en-US" altLang="zh-CN" dirty="0"/>
              <a:t> AS signed int) = 110717;</a:t>
            </a:r>
            <a:endParaRPr lang="en-US" altLang="zh-CN" dirty="0"/>
          </a:p>
          <a:p>
            <a:endParaRPr lang="en-US" altLang="zh-CN" dirty="0"/>
          </a:p>
          <a:p>
            <a:r>
              <a:rPr lang="en-US" altLang="zh-CN" dirty="0"/>
              <a:t>4.3  select * from </a:t>
            </a:r>
            <a:r>
              <a:rPr lang="en-US" altLang="zh-CN" dirty="0" err="1"/>
              <a:t>trade_detail</a:t>
            </a:r>
            <a:r>
              <a:rPr lang="en-US" altLang="zh-CN" dirty="0"/>
              <a:t>  where CONVERT(</a:t>
            </a:r>
            <a:r>
              <a:rPr lang="en-US" altLang="zh-CN" dirty="0" err="1"/>
              <a:t>traideid</a:t>
            </a:r>
            <a:r>
              <a:rPr lang="en-US" altLang="zh-CN" dirty="0"/>
              <a:t> USING utf8mb4)=$L2.tradeid.value; </a:t>
            </a:r>
            <a:endParaRPr lang="en-US" altLang="zh-CN" dirty="0"/>
          </a:p>
          <a:p>
            <a:r>
              <a:rPr lang="zh-CN" altLang="en-US" dirty="0"/>
              <a:t>这就再次触发了我们上面说到的原则：对索引字段做函数操作，优化器会放弃走树搜索功能。</a:t>
            </a:r>
            <a:endParaRPr lang="en-US" altLang="zh-CN"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62800" y="1995132"/>
            <a:ext cx="1752600" cy="86113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226142" y="3817561"/>
            <a:ext cx="2819400" cy="1746680"/>
          </a:xfrm>
          <a:prstGeom prst="rect">
            <a:avLst/>
          </a:prstGeom>
        </p:spPr>
      </p:pic>
      <p:pic>
        <p:nvPicPr>
          <p:cNvPr id="6" name="图片 5"/>
          <p:cNvPicPr>
            <a:picLocks noChangeAspect="1"/>
          </p:cNvPicPr>
          <p:nvPr/>
        </p:nvPicPr>
        <p:blipFill>
          <a:blip r:embed="rId3"/>
          <a:stretch>
            <a:fillRect/>
          </a:stretch>
        </p:blipFill>
        <p:spPr>
          <a:xfrm>
            <a:off x="3558019" y="3767271"/>
            <a:ext cx="5357381" cy="175130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a:spLocks noGrp="1"/>
          </p:cNvSpPr>
          <p:nvPr>
            <p:ph idx="4294967295"/>
          </p:nvPr>
        </p:nvSpPr>
        <p:spPr>
          <a:xfrm>
            <a:off x="2051720" y="2137421"/>
            <a:ext cx="4980554" cy="480219"/>
          </a:xfrm>
        </p:spPr>
        <p:txBody>
          <a:bodyPr>
            <a:noAutofit/>
          </a:bodyPr>
          <a:lstStyle/>
          <a:p>
            <a:pPr marL="0" indent="0" algn="ctr">
              <a:buNone/>
              <a:defRPr/>
            </a:pPr>
            <a:r>
              <a:rPr lang="zh-CN" altLang="en-US" b="1" dirty="0"/>
              <a:t>锁和多版本控制</a:t>
            </a:r>
            <a:endParaRPr lang="zh-CN" altLang="en-US" b="1" dirty="0"/>
          </a:p>
        </p:txBody>
      </p:sp>
      <p:sp>
        <p:nvSpPr>
          <p:cNvPr id="4" name="矩形 3"/>
          <p:cNvSpPr/>
          <p:nvPr/>
        </p:nvSpPr>
        <p:spPr>
          <a:xfrm flipV="1">
            <a:off x="2081724" y="2715262"/>
            <a:ext cx="4980553" cy="38099"/>
          </a:xfrm>
          <a:prstGeom prst="rect">
            <a:avLst/>
          </a:prstGeom>
          <a:gradFill flip="none" rotWithShape="0">
            <a:gsLst>
              <a:gs pos="0">
                <a:srgbClr val="FFFFFF"/>
              </a:gs>
              <a:gs pos="50000">
                <a:srgbClr val="71AE4C"/>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228600" y="913048"/>
            <a:ext cx="8610600" cy="388890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872341"/>
            <a:ext cx="8382000" cy="4524315"/>
          </a:xfrm>
          <a:prstGeom prst="rect">
            <a:avLst/>
          </a:prstGeom>
        </p:spPr>
        <p:txBody>
          <a:bodyPr wrap="square">
            <a:spAutoFit/>
          </a:bodyPr>
          <a:lstStyle/>
          <a:p>
            <a:r>
              <a:rPr lang="zh-CN" altLang="en-US" dirty="0"/>
              <a:t>读未提交是指，一个事务还没提交时，它做的变更就能被别的事务看到。</a:t>
            </a:r>
            <a:endParaRPr lang="zh-CN" altLang="en-US" dirty="0"/>
          </a:p>
          <a:p>
            <a:r>
              <a:rPr lang="zh-CN" altLang="en-US" dirty="0"/>
              <a:t>读已提交是指，一个事务提交之后，它做的变更才会被其他事务看到。</a:t>
            </a:r>
            <a:endParaRPr lang="zh-CN" altLang="en-US" dirty="0"/>
          </a:p>
          <a:p>
            <a:r>
              <a:rPr lang="zh-CN" altLang="en-US" dirty="0"/>
              <a:t>可重复读是指，一个事务执行过程中看到的数据，</a:t>
            </a:r>
            <a:r>
              <a:rPr lang="zh-CN" altLang="en-US" b="1" dirty="0">
                <a:solidFill>
                  <a:srgbClr val="DF402A"/>
                </a:solidFill>
              </a:rPr>
              <a:t>总是跟这个事务在启动时看到的数据是一致的</a:t>
            </a:r>
            <a:r>
              <a:rPr lang="zh-CN" altLang="en-US" dirty="0"/>
              <a:t>。当然在可重复读隔离级别下，未提交变更对其他事务也是不可见的。</a:t>
            </a:r>
            <a:endParaRPr lang="zh-CN" altLang="en-US" dirty="0"/>
          </a:p>
          <a:p>
            <a:r>
              <a:rPr lang="zh-CN" altLang="en-US" dirty="0"/>
              <a:t>串行化，顾名思义是对于同一行记录，“写”会加“写锁”，“读”会加“读锁”。当出现读写锁冲突的时候，后访问的事务必须等前一个事务执行完成，才能继续执行。</a:t>
            </a:r>
            <a:endParaRPr lang="en-US" altLang="zh-CN" dirty="0"/>
          </a:p>
          <a:p>
            <a:endParaRPr lang="en-US" altLang="zh-CN" dirty="0"/>
          </a:p>
          <a:p>
            <a:r>
              <a:rPr lang="zh-CN" altLang="en-US" dirty="0"/>
              <a:t>在实现上，</a:t>
            </a:r>
            <a:r>
              <a:rPr lang="zh-CN" altLang="en-US" b="1" dirty="0">
                <a:solidFill>
                  <a:srgbClr val="FF0000"/>
                </a:solidFill>
              </a:rPr>
              <a:t>数据库里面会创建一个视图，访问的时候以视图的逻辑结果为准。在“可重复读”隔离级别下，这个视图是在事务启动时创建的，整个事务存在期间都用这个视图。在“读提交”隔离级别下，这个视图是在每个 </a:t>
            </a:r>
            <a:r>
              <a:rPr lang="en-US" altLang="zh-CN" b="1" dirty="0">
                <a:solidFill>
                  <a:srgbClr val="FF0000"/>
                </a:solidFill>
              </a:rPr>
              <a:t>SQL </a:t>
            </a:r>
            <a:r>
              <a:rPr lang="zh-CN" altLang="en-US" b="1" dirty="0">
                <a:solidFill>
                  <a:srgbClr val="FF0000"/>
                </a:solidFill>
              </a:rPr>
              <a:t>语句开始执行的时候创建的。这里需要注意的是，“读未提交”隔离级别下直接返回记录上的最新值，没有视图概念；而“串行化”隔离级别下直接用加锁的方式来避免并行访问。</a:t>
            </a:r>
            <a:endParaRPr lang="zh-CN" altLang="en-US" b="1" dirty="0">
              <a:solidFill>
                <a:srgbClr val="FF0000"/>
              </a:solidFill>
            </a:endParaRPr>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257300"/>
            <a:ext cx="9144000" cy="388385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635458"/>
            <a:ext cx="8991600" cy="5078313"/>
          </a:xfrm>
          <a:prstGeom prst="rect">
            <a:avLst/>
          </a:prstGeom>
        </p:spPr>
        <p:txBody>
          <a:bodyPr wrap="square">
            <a:spAutoFit/>
          </a:bodyPr>
          <a:lstStyle/>
          <a:p>
            <a:r>
              <a:rPr lang="en-US" altLang="zh-CN" dirty="0">
                <a:solidFill>
                  <a:srgbClr val="222222"/>
                </a:solidFill>
              </a:rPr>
              <a:t>MySQL </a:t>
            </a:r>
            <a:r>
              <a:rPr lang="zh-CN" altLang="en-US" dirty="0">
                <a:solidFill>
                  <a:srgbClr val="222222"/>
                </a:solidFill>
              </a:rPr>
              <a:t>里面的锁大致可以分成全局锁、表级锁和行锁三类</a:t>
            </a:r>
            <a:endParaRPr lang="en-US" altLang="zh-CN" dirty="0">
              <a:solidFill>
                <a:srgbClr val="222222"/>
              </a:solidFill>
            </a:endParaRPr>
          </a:p>
          <a:p>
            <a:endParaRPr lang="en-US" altLang="zh-CN" dirty="0">
              <a:solidFill>
                <a:srgbClr val="222222"/>
              </a:solidFill>
              <a:effectLst/>
            </a:endParaRPr>
          </a:p>
          <a:p>
            <a:r>
              <a:rPr lang="zh-CN" altLang="en-US" b="1" dirty="0">
                <a:solidFill>
                  <a:srgbClr val="222222"/>
                </a:solidFill>
                <a:effectLst/>
              </a:rPr>
              <a:t>全局锁</a:t>
            </a:r>
            <a:r>
              <a:rPr lang="zh-CN" altLang="en-US" dirty="0">
                <a:solidFill>
                  <a:srgbClr val="222222"/>
                </a:solidFill>
                <a:effectLst/>
              </a:rPr>
              <a:t>：</a:t>
            </a:r>
            <a:endParaRPr lang="en-US" altLang="zh-CN" dirty="0">
              <a:solidFill>
                <a:srgbClr val="222222"/>
              </a:solidFill>
              <a:effectLst/>
            </a:endParaRPr>
          </a:p>
          <a:p>
            <a:r>
              <a:rPr lang="zh-CN" altLang="en-US" dirty="0"/>
              <a:t>顾名思义，全局锁就是对整个数据库实例加锁。</a:t>
            </a:r>
            <a:r>
              <a:rPr lang="en-US" altLang="zh-CN" dirty="0"/>
              <a:t>MySQL </a:t>
            </a:r>
            <a:r>
              <a:rPr lang="zh-CN" altLang="en-US" dirty="0"/>
              <a:t>提供了一个加全局读锁的方法，命令是 </a:t>
            </a:r>
            <a:r>
              <a:rPr lang="en-US" altLang="zh-CN" dirty="0"/>
              <a:t>Flush tables with read lock (FTWRL)</a:t>
            </a:r>
            <a:r>
              <a:rPr lang="zh-CN" altLang="en-US" dirty="0"/>
              <a:t>。当你需要让整个库处于只读状态的时候，可以使用这个命令，之后其他线程的以下语句会被阻塞：数据更新语句（数据的增删改）、数据定义语句（包括建表、修改表结构等）和更新类事务的提交语句。</a:t>
            </a:r>
            <a:endParaRPr lang="zh-CN" altLang="en-US" dirty="0"/>
          </a:p>
          <a:p>
            <a:r>
              <a:rPr lang="zh-CN" altLang="en-US" b="1" dirty="0"/>
              <a:t>全局锁的典型使用场景是，做全库逻辑备份。</a:t>
            </a:r>
            <a:r>
              <a:rPr lang="zh-CN" altLang="en-US" dirty="0"/>
              <a:t>也就是把整库每个表都 </a:t>
            </a:r>
            <a:r>
              <a:rPr lang="en-US" altLang="zh-CN" dirty="0"/>
              <a:t>select </a:t>
            </a:r>
            <a:r>
              <a:rPr lang="zh-CN" altLang="en-US" dirty="0"/>
              <a:t>出来存成文本。那为什么要加锁，不加锁又有什么后果？</a:t>
            </a:r>
            <a:endParaRPr lang="zh-CN" altLang="en-US" dirty="0"/>
          </a:p>
          <a:p>
            <a:r>
              <a:rPr lang="zh-CN" altLang="en-US" b="1" dirty="0"/>
              <a:t>不加锁的话，备份系统备份的得到的库不是一个逻辑时间点，这个视图是逻辑不一致的。</a:t>
            </a:r>
            <a:endParaRPr lang="zh-CN" altLang="en-US" dirty="0"/>
          </a:p>
          <a:p>
            <a:r>
              <a:rPr lang="zh-CN" altLang="en-US" dirty="0"/>
              <a:t>说到视图你肯定想起来了，我们在前面讲事务隔离的时候，其实是有一个方法能够拿到一致性视图的，对吧？</a:t>
            </a:r>
            <a:endParaRPr lang="en-US" altLang="zh-CN" dirty="0"/>
          </a:p>
          <a:p>
            <a:r>
              <a:rPr lang="zh-CN" altLang="en-US" dirty="0"/>
              <a:t>官方自带的逻辑备份工具是 </a:t>
            </a:r>
            <a:r>
              <a:rPr lang="en-US" altLang="zh-CN" b="1" dirty="0" err="1">
                <a:solidFill>
                  <a:srgbClr val="FF0000"/>
                </a:solidFill>
              </a:rPr>
              <a:t>mysqldump</a:t>
            </a:r>
            <a:r>
              <a:rPr lang="zh-CN" altLang="en-US" dirty="0"/>
              <a:t>。当 </a:t>
            </a:r>
            <a:r>
              <a:rPr lang="en-US" altLang="zh-CN" dirty="0" err="1"/>
              <a:t>mysqldump</a:t>
            </a:r>
            <a:r>
              <a:rPr lang="en-US" altLang="zh-CN" dirty="0"/>
              <a:t> </a:t>
            </a:r>
            <a:r>
              <a:rPr lang="zh-CN" altLang="en-US" dirty="0"/>
              <a:t>使用参数</a:t>
            </a:r>
            <a:r>
              <a:rPr lang="en-US" altLang="zh-CN" dirty="0"/>
              <a:t>–single-transaction </a:t>
            </a:r>
            <a:r>
              <a:rPr lang="zh-CN" altLang="en-US" dirty="0"/>
              <a:t>的时候，导数据之前就会启动一个事务，来确保拿到一致性视图。而由于 </a:t>
            </a:r>
            <a:r>
              <a:rPr lang="en-US" altLang="zh-CN" dirty="0"/>
              <a:t>MVCC </a:t>
            </a:r>
            <a:r>
              <a:rPr lang="zh-CN" altLang="en-US" dirty="0"/>
              <a:t>的支持，这个过程中数据是可以正常更新的。</a:t>
            </a:r>
            <a:endParaRPr lang="en-US" altLang="zh-CN" dirty="0"/>
          </a:p>
          <a:p>
            <a:endParaRPr lang="zh-CN" altLang="en-US" dirty="0"/>
          </a:p>
          <a:p>
            <a:r>
              <a:rPr lang="zh-CN" altLang="en-US" dirty="0"/>
              <a:t>有了这个功能，为什么还需要 </a:t>
            </a:r>
            <a:r>
              <a:rPr lang="en-US" altLang="zh-CN" dirty="0"/>
              <a:t>FTWRL </a:t>
            </a:r>
            <a:r>
              <a:rPr lang="zh-CN" altLang="en-US" dirty="0"/>
              <a:t>呢？</a:t>
            </a:r>
            <a:r>
              <a:rPr lang="zh-CN" altLang="en-US" b="1" dirty="0"/>
              <a:t>一致性读是好，但前提是引擎要支持这个隔离级别。</a:t>
            </a:r>
            <a:r>
              <a:rPr lang="zh-CN" altLang="en-US" dirty="0"/>
              <a:t>比如，对于 </a:t>
            </a:r>
            <a:r>
              <a:rPr lang="en-US" altLang="zh-CN" dirty="0" err="1"/>
              <a:t>MyISAM</a:t>
            </a:r>
            <a:r>
              <a:rPr lang="en-US" altLang="zh-CN" dirty="0"/>
              <a:t> </a:t>
            </a:r>
            <a:r>
              <a:rPr lang="zh-CN" altLang="en-US" dirty="0"/>
              <a:t>这种不支持事务的引擎。</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647700"/>
            <a:ext cx="8839199" cy="4247317"/>
          </a:xfrm>
          <a:prstGeom prst="rect">
            <a:avLst/>
          </a:prstGeom>
          <a:noFill/>
        </p:spPr>
        <p:txBody>
          <a:bodyPr wrap="square" rtlCol="0">
            <a:spAutoFit/>
          </a:bodyPr>
          <a:lstStyle/>
          <a:p>
            <a:r>
              <a:rPr lang="zh-CN" altLang="en-US" b="1" dirty="0"/>
              <a:t>分析器：</a:t>
            </a:r>
            <a:endParaRPr lang="zh-CN" altLang="en-US" dirty="0"/>
          </a:p>
          <a:p>
            <a:r>
              <a:rPr lang="zh-CN" altLang="en-US" dirty="0"/>
              <a:t>词法分析：</a:t>
            </a:r>
            <a:r>
              <a:rPr lang="en-US" altLang="zh-CN" dirty="0"/>
              <a:t>MySQL </a:t>
            </a:r>
            <a:r>
              <a:rPr lang="zh-CN" altLang="en-US" dirty="0"/>
              <a:t>从你输入的</a:t>
            </a:r>
            <a:r>
              <a:rPr lang="en-US" altLang="zh-CN" dirty="0"/>
              <a:t>"select"</a:t>
            </a:r>
            <a:r>
              <a:rPr lang="zh-CN" altLang="en-US" dirty="0"/>
              <a:t>这个关键字识别出来，这是一个查询语句。它也要把字符串“</a:t>
            </a:r>
            <a:r>
              <a:rPr lang="en-US" altLang="zh-CN" dirty="0"/>
              <a:t>T”</a:t>
            </a:r>
            <a:r>
              <a:rPr lang="zh-CN" altLang="en-US" dirty="0"/>
              <a:t>识别成“表名 </a:t>
            </a:r>
            <a:r>
              <a:rPr lang="en-US" altLang="zh-CN" dirty="0"/>
              <a:t>T”</a:t>
            </a:r>
            <a:r>
              <a:rPr lang="zh-CN" altLang="en-US" dirty="0"/>
              <a:t>，把字符串“</a:t>
            </a:r>
            <a:r>
              <a:rPr lang="en-US" altLang="zh-CN" dirty="0"/>
              <a:t>ID”</a:t>
            </a:r>
            <a:r>
              <a:rPr lang="zh-CN" altLang="en-US" dirty="0"/>
              <a:t>识别成“列 </a:t>
            </a:r>
            <a:r>
              <a:rPr lang="en-US" altLang="zh-CN" dirty="0"/>
              <a:t>ID”</a:t>
            </a:r>
            <a:r>
              <a:rPr lang="zh-CN" altLang="en-US" dirty="0"/>
              <a:t>。</a:t>
            </a:r>
            <a:endParaRPr lang="zh-CN" altLang="en-US" dirty="0"/>
          </a:p>
          <a:p>
            <a:br>
              <a:rPr lang="zh-CN" altLang="en-US" dirty="0"/>
            </a:br>
            <a:endParaRPr lang="zh-CN" altLang="en-US" dirty="0"/>
          </a:p>
          <a:p>
            <a:r>
              <a:rPr lang="zh-CN" altLang="en-US" dirty="0"/>
              <a:t>语法分析：做完了这些识别以后，就要做“语法分析”。根据词法分析的结果，语法分析器会根据语法规则，判断你输入的这个 </a:t>
            </a:r>
            <a:r>
              <a:rPr lang="en-US" altLang="zh-CN" dirty="0"/>
              <a:t>SQL </a:t>
            </a:r>
            <a:r>
              <a:rPr lang="zh-CN" altLang="en-US" dirty="0"/>
              <a:t>语句是否满足 </a:t>
            </a:r>
            <a:r>
              <a:rPr lang="en-US" altLang="zh-CN" dirty="0"/>
              <a:t>MySQL </a:t>
            </a:r>
            <a:r>
              <a:rPr lang="zh-CN" altLang="en-US" dirty="0"/>
              <a:t>语法。</a:t>
            </a:r>
            <a:endParaRPr lang="zh-CN" altLang="en-US" dirty="0"/>
          </a:p>
          <a:p>
            <a:br>
              <a:rPr lang="zh-CN" altLang="en-US" dirty="0"/>
            </a:br>
            <a:endParaRPr lang="zh-CN" altLang="en-US" dirty="0"/>
          </a:p>
          <a:p>
            <a:r>
              <a:rPr lang="zh-CN" altLang="en-US" b="1" dirty="0"/>
              <a:t>优化器：</a:t>
            </a:r>
            <a:endParaRPr lang="zh-CN" altLang="en-US" dirty="0"/>
          </a:p>
          <a:p>
            <a:r>
              <a:rPr lang="zh-CN" altLang="en-US" dirty="0"/>
              <a:t>经过了分析器，</a:t>
            </a:r>
            <a:r>
              <a:rPr lang="en-US" altLang="zh-CN" dirty="0"/>
              <a:t>MySQL </a:t>
            </a:r>
            <a:r>
              <a:rPr lang="zh-CN" altLang="en-US" dirty="0"/>
              <a:t>就知道你要做什么了。在开始执行之前，还要先经过优化器的处理。</a:t>
            </a:r>
            <a:endParaRPr lang="zh-CN" altLang="en-US" dirty="0"/>
          </a:p>
          <a:p>
            <a:r>
              <a:rPr lang="zh-CN" altLang="en-US" dirty="0"/>
              <a:t>优化器是在表里面有多个索引的时候，决定使用哪个索引；或者在一个语句有多表关联（</a:t>
            </a:r>
            <a:r>
              <a:rPr lang="en-US" altLang="zh-CN" dirty="0"/>
              <a:t>join</a:t>
            </a:r>
            <a:r>
              <a:rPr lang="zh-CN" altLang="en-US" dirty="0"/>
              <a:t>）的时候，决定各个表的连接顺序</a:t>
            </a:r>
            <a:endParaRPr lang="zh-CN" altLang="en-US"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647700"/>
            <a:ext cx="8991600" cy="4801314"/>
          </a:xfrm>
          <a:prstGeom prst="rect">
            <a:avLst/>
          </a:prstGeom>
        </p:spPr>
        <p:txBody>
          <a:bodyPr wrap="square">
            <a:spAutoFit/>
          </a:bodyPr>
          <a:lstStyle/>
          <a:p>
            <a:r>
              <a:rPr lang="en-US" altLang="zh-CN" dirty="0">
                <a:solidFill>
                  <a:srgbClr val="222222"/>
                </a:solidFill>
              </a:rPr>
              <a:t>MySQL </a:t>
            </a:r>
            <a:r>
              <a:rPr lang="zh-CN" altLang="en-US" dirty="0">
                <a:solidFill>
                  <a:srgbClr val="222222"/>
                </a:solidFill>
              </a:rPr>
              <a:t>里面表级别的锁有两种：一种是表锁，一种是元数据锁（</a:t>
            </a:r>
            <a:r>
              <a:rPr lang="en-US" altLang="zh-CN" dirty="0">
                <a:solidFill>
                  <a:srgbClr val="222222"/>
                </a:solidFill>
              </a:rPr>
              <a:t>meta data lock</a:t>
            </a:r>
            <a:r>
              <a:rPr lang="zh-CN" altLang="en-US" dirty="0">
                <a:solidFill>
                  <a:srgbClr val="222222"/>
                </a:solidFill>
              </a:rPr>
              <a:t>，</a:t>
            </a:r>
            <a:r>
              <a:rPr lang="en-US" altLang="zh-CN" dirty="0">
                <a:solidFill>
                  <a:srgbClr val="222222"/>
                </a:solidFill>
              </a:rPr>
              <a:t>MDL)</a:t>
            </a:r>
            <a:r>
              <a:rPr lang="zh-CN" altLang="en-US" dirty="0">
                <a:solidFill>
                  <a:srgbClr val="222222"/>
                </a:solidFill>
              </a:rPr>
              <a:t>。</a:t>
            </a:r>
            <a:endParaRPr lang="en-US" altLang="zh-CN" dirty="0">
              <a:solidFill>
                <a:srgbClr val="222222"/>
              </a:solidFill>
            </a:endParaRPr>
          </a:p>
          <a:p>
            <a:r>
              <a:rPr lang="zh-CN" altLang="en-US" dirty="0">
                <a:effectLst/>
              </a:rPr>
              <a:t>表锁：</a:t>
            </a:r>
            <a:endParaRPr lang="en-US" altLang="zh-CN" dirty="0">
              <a:effectLst/>
            </a:endParaRPr>
          </a:p>
          <a:p>
            <a:r>
              <a:rPr lang="zh-CN" altLang="en-US" dirty="0"/>
              <a:t>表锁的语法是 </a:t>
            </a:r>
            <a:r>
              <a:rPr lang="en-US" altLang="zh-CN" dirty="0"/>
              <a:t>lock tables … read/write</a:t>
            </a:r>
            <a:r>
              <a:rPr lang="zh-CN" altLang="en-US" dirty="0"/>
              <a:t>。与 </a:t>
            </a:r>
            <a:r>
              <a:rPr lang="en-US" altLang="zh-CN" dirty="0"/>
              <a:t>FTWRL </a:t>
            </a:r>
            <a:r>
              <a:rPr lang="zh-CN" altLang="en-US" dirty="0"/>
              <a:t>类似，可以用 </a:t>
            </a:r>
            <a:r>
              <a:rPr lang="en-US" altLang="zh-CN" dirty="0"/>
              <a:t>unlock tables </a:t>
            </a:r>
            <a:r>
              <a:rPr lang="zh-CN" altLang="en-US" dirty="0"/>
              <a:t>主动释放锁，也可以在客户端断开的时候自动释放。</a:t>
            </a:r>
            <a:endParaRPr lang="en-US" altLang="zh-CN" dirty="0"/>
          </a:p>
          <a:p>
            <a:endParaRPr lang="en-US" altLang="zh-CN" dirty="0"/>
          </a:p>
          <a:p>
            <a:endParaRPr lang="en-US" altLang="zh-CN" dirty="0"/>
          </a:p>
          <a:p>
            <a:r>
              <a:rPr lang="en-US" altLang="zh-CN" dirty="0"/>
              <a:t>MDL </a:t>
            </a:r>
            <a:r>
              <a:rPr lang="zh-CN" altLang="en-US" dirty="0"/>
              <a:t>不需要显式使用，在访问一个表的时候会被自动加上。</a:t>
            </a:r>
            <a:r>
              <a:rPr lang="en-US" altLang="zh-CN" dirty="0"/>
              <a:t>MDL </a:t>
            </a:r>
            <a:r>
              <a:rPr lang="zh-CN" altLang="en-US" dirty="0"/>
              <a:t>的作用是，保证读写的正确性。你可以想象一下，如果一个查询正在遍历一个表中的数据，而执行期间另一个线程对这个表结构做变更，删了一列，那么查询线程拿到的结果跟表结构对不上，肯定是不行的。</a:t>
            </a:r>
            <a:endParaRPr lang="zh-CN" altLang="en-US" dirty="0"/>
          </a:p>
          <a:p>
            <a:r>
              <a:rPr lang="zh-CN" altLang="en-US" dirty="0"/>
              <a:t>因此，在 </a:t>
            </a:r>
            <a:r>
              <a:rPr lang="en-US" altLang="zh-CN" dirty="0"/>
              <a:t>MySQL 5.5 </a:t>
            </a:r>
            <a:r>
              <a:rPr lang="zh-CN" altLang="en-US" dirty="0"/>
              <a:t>版本中引入了 </a:t>
            </a:r>
            <a:r>
              <a:rPr lang="en-US" altLang="zh-CN" dirty="0"/>
              <a:t>MDL</a:t>
            </a:r>
            <a:r>
              <a:rPr lang="zh-CN" altLang="en-US" dirty="0"/>
              <a:t>，当对一个表做增删改查操作的时候，加 </a:t>
            </a:r>
            <a:r>
              <a:rPr lang="en-US" altLang="zh-CN" dirty="0"/>
              <a:t>MDL </a:t>
            </a:r>
            <a:r>
              <a:rPr lang="zh-CN" altLang="en-US" dirty="0"/>
              <a:t>读锁；当要对表做结构变更操作的时候，加 </a:t>
            </a:r>
            <a:r>
              <a:rPr lang="en-US" altLang="zh-CN" dirty="0"/>
              <a:t>MDL </a:t>
            </a:r>
            <a:r>
              <a:rPr lang="zh-CN" altLang="en-US" dirty="0"/>
              <a:t>写锁。</a:t>
            </a:r>
            <a:endParaRPr lang="zh-CN" altLang="en-US" dirty="0"/>
          </a:p>
          <a:p>
            <a:r>
              <a:rPr lang="en-US" altLang="zh-CN" b="1" dirty="0">
                <a:solidFill>
                  <a:srgbClr val="FF0000"/>
                </a:solidFill>
              </a:rPr>
              <a:t>	1</a:t>
            </a:r>
            <a:r>
              <a:rPr lang="zh-CN" altLang="en-US" b="1" dirty="0">
                <a:solidFill>
                  <a:srgbClr val="FF0000"/>
                </a:solidFill>
              </a:rPr>
              <a:t>、读锁之间不互斥，因此你可以有多个线程同时对一张表增删改查。</a:t>
            </a:r>
            <a:endParaRPr lang="zh-CN" altLang="en-US" b="1" dirty="0">
              <a:solidFill>
                <a:srgbClr val="FF0000"/>
              </a:solidFill>
            </a:endParaRPr>
          </a:p>
          <a:p>
            <a:r>
              <a:rPr lang="en-US" altLang="zh-CN" b="1" dirty="0">
                <a:solidFill>
                  <a:srgbClr val="FF0000"/>
                </a:solidFill>
              </a:rPr>
              <a:t>	2</a:t>
            </a:r>
            <a:r>
              <a:rPr lang="zh-CN" altLang="en-US" b="1" dirty="0">
                <a:solidFill>
                  <a:srgbClr val="FF0000"/>
                </a:solidFill>
              </a:rPr>
              <a:t>、读写锁之间、写锁之间是互斥的，用来保证变更表结构操作的安全性。因此，如果有两个线程要同时给一个表加字段，其中一个要等另一个执行完才能开始执行。</a:t>
            </a:r>
            <a:endParaRPr lang="zh-CN" altLang="en-US" b="1" dirty="0">
              <a:solidFill>
                <a:srgbClr val="FF0000"/>
              </a:solidFill>
            </a:endParaRPr>
          </a:p>
          <a:p>
            <a:endParaRPr lang="zh-CN" altLang="en-US" dirty="0"/>
          </a:p>
          <a:p>
            <a:endParaRPr lang="en-US" altLang="zh-CN" dirty="0">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71500"/>
            <a:ext cx="9067800" cy="2185214"/>
          </a:xfrm>
          <a:prstGeom prst="rect">
            <a:avLst/>
          </a:prstGeom>
        </p:spPr>
        <p:txBody>
          <a:bodyPr wrap="square">
            <a:spAutoFit/>
          </a:bodyPr>
          <a:lstStyle/>
          <a:p>
            <a:r>
              <a:rPr lang="en-US" altLang="zh-CN" sz="1400" dirty="0">
                <a:solidFill>
                  <a:srgbClr val="222222"/>
                </a:solidFill>
              </a:rPr>
              <a:t>MySQL </a:t>
            </a:r>
            <a:r>
              <a:rPr lang="zh-CN" altLang="en-US" sz="1400" dirty="0">
                <a:solidFill>
                  <a:srgbClr val="222222"/>
                </a:solidFill>
              </a:rPr>
              <a:t>的行锁是在引擎层由各个引擎自己实现的。但并不是所有的引擎都支持行锁，比如 </a:t>
            </a:r>
            <a:r>
              <a:rPr lang="en-US" altLang="zh-CN" sz="1400" dirty="0" err="1">
                <a:solidFill>
                  <a:srgbClr val="222222"/>
                </a:solidFill>
              </a:rPr>
              <a:t>MyISAM</a:t>
            </a:r>
            <a:r>
              <a:rPr lang="en-US" altLang="zh-CN" sz="1400" dirty="0">
                <a:solidFill>
                  <a:srgbClr val="222222"/>
                </a:solidFill>
              </a:rPr>
              <a:t> </a:t>
            </a:r>
            <a:r>
              <a:rPr lang="zh-CN" altLang="en-US" sz="1400" dirty="0">
                <a:solidFill>
                  <a:srgbClr val="222222"/>
                </a:solidFill>
              </a:rPr>
              <a:t>引擎就不支持行锁。不支持行锁意味着并发控制只能使用表锁，对于这种引擎的表，同一张表上任何时刻只能有一个更新在执行，这就会影响到业务并发度。</a:t>
            </a:r>
            <a:r>
              <a:rPr lang="en-US" altLang="zh-CN" sz="1400" dirty="0" err="1">
                <a:solidFill>
                  <a:srgbClr val="222222"/>
                </a:solidFill>
              </a:rPr>
              <a:t>InnoDB</a:t>
            </a:r>
            <a:r>
              <a:rPr lang="en-US" altLang="zh-CN" sz="1400" dirty="0">
                <a:solidFill>
                  <a:srgbClr val="222222"/>
                </a:solidFill>
              </a:rPr>
              <a:t> </a:t>
            </a:r>
            <a:r>
              <a:rPr lang="zh-CN" altLang="en-US" sz="1400" dirty="0">
                <a:solidFill>
                  <a:srgbClr val="222222"/>
                </a:solidFill>
              </a:rPr>
              <a:t>是支持行锁的，这也是 </a:t>
            </a:r>
            <a:r>
              <a:rPr lang="en-US" altLang="zh-CN" sz="1400" dirty="0" err="1">
                <a:solidFill>
                  <a:srgbClr val="222222"/>
                </a:solidFill>
              </a:rPr>
              <a:t>MyISAM</a:t>
            </a:r>
            <a:r>
              <a:rPr lang="en-US" altLang="zh-CN" sz="1400" dirty="0">
                <a:solidFill>
                  <a:srgbClr val="222222"/>
                </a:solidFill>
              </a:rPr>
              <a:t> </a:t>
            </a:r>
            <a:r>
              <a:rPr lang="zh-CN" altLang="en-US" sz="1400" dirty="0">
                <a:solidFill>
                  <a:srgbClr val="222222"/>
                </a:solidFill>
              </a:rPr>
              <a:t>被 </a:t>
            </a:r>
            <a:r>
              <a:rPr lang="en-US" altLang="zh-CN" sz="1400" dirty="0" err="1">
                <a:solidFill>
                  <a:srgbClr val="222222"/>
                </a:solidFill>
              </a:rPr>
              <a:t>InnoDB</a:t>
            </a:r>
            <a:r>
              <a:rPr lang="en-US" altLang="zh-CN" sz="1400" dirty="0">
                <a:solidFill>
                  <a:srgbClr val="222222"/>
                </a:solidFill>
              </a:rPr>
              <a:t> </a:t>
            </a:r>
            <a:r>
              <a:rPr lang="zh-CN" altLang="en-US" sz="1400" dirty="0">
                <a:solidFill>
                  <a:srgbClr val="222222"/>
                </a:solidFill>
              </a:rPr>
              <a:t>替代的重要原因之一。</a:t>
            </a:r>
            <a:endParaRPr lang="en-US" altLang="zh-CN" sz="1400" dirty="0">
              <a:solidFill>
                <a:srgbClr val="222222"/>
              </a:solidFill>
            </a:endParaRPr>
          </a:p>
          <a:p>
            <a:endParaRPr lang="en-US" altLang="zh-CN" sz="1400" dirty="0">
              <a:solidFill>
                <a:srgbClr val="222222"/>
              </a:solidFill>
            </a:endParaRPr>
          </a:p>
          <a:p>
            <a:r>
              <a:rPr lang="zh-CN" altLang="en-US" sz="1200" dirty="0"/>
              <a:t>我先给你举个例子。在下面的操作序列中，事务 </a:t>
            </a:r>
            <a:r>
              <a:rPr lang="en-US" altLang="zh-CN" sz="1200" dirty="0"/>
              <a:t>B </a:t>
            </a:r>
            <a:r>
              <a:rPr lang="zh-CN" altLang="en-US" sz="1200" dirty="0"/>
              <a:t>的 </a:t>
            </a:r>
            <a:r>
              <a:rPr lang="en-US" altLang="zh-CN" sz="1200" dirty="0"/>
              <a:t>update </a:t>
            </a:r>
            <a:r>
              <a:rPr lang="zh-CN" altLang="en-US" sz="1200" dirty="0"/>
              <a:t>语句执行时会是什么现象呢？假设字段 </a:t>
            </a:r>
            <a:r>
              <a:rPr lang="en-US" altLang="zh-CN" sz="1200" dirty="0"/>
              <a:t>id </a:t>
            </a:r>
            <a:r>
              <a:rPr lang="zh-CN" altLang="en-US" sz="1200" dirty="0"/>
              <a:t>是表 </a:t>
            </a:r>
            <a:r>
              <a:rPr lang="en-US" altLang="zh-CN" sz="1200" dirty="0"/>
              <a:t>t </a:t>
            </a:r>
            <a:r>
              <a:rPr lang="zh-CN" altLang="en-US" sz="1200" dirty="0"/>
              <a:t>的主键。</a:t>
            </a:r>
            <a:endParaRPr lang="en-US" altLang="zh-CN" sz="1200" dirty="0"/>
          </a:p>
          <a:p>
            <a:r>
              <a:rPr lang="zh-CN" altLang="en-US" sz="1200" dirty="0"/>
              <a:t>这个问题的</a:t>
            </a:r>
            <a:r>
              <a:rPr lang="zh-CN" altLang="en-US" b="1" dirty="0">
                <a:solidFill>
                  <a:srgbClr val="FF0000"/>
                </a:solidFill>
              </a:rPr>
              <a:t>结论取决于事务 </a:t>
            </a:r>
            <a:r>
              <a:rPr lang="en-US" altLang="zh-CN" b="1" dirty="0">
                <a:solidFill>
                  <a:srgbClr val="FF0000"/>
                </a:solidFill>
              </a:rPr>
              <a:t>A </a:t>
            </a:r>
            <a:r>
              <a:rPr lang="zh-CN" altLang="en-US" b="1" dirty="0">
                <a:solidFill>
                  <a:srgbClr val="FF0000"/>
                </a:solidFill>
              </a:rPr>
              <a:t>在执行完两条 </a:t>
            </a:r>
            <a:r>
              <a:rPr lang="en-US" altLang="zh-CN" b="1" dirty="0">
                <a:solidFill>
                  <a:srgbClr val="FF0000"/>
                </a:solidFill>
              </a:rPr>
              <a:t>update </a:t>
            </a:r>
            <a:r>
              <a:rPr lang="zh-CN" altLang="en-US" b="1" dirty="0">
                <a:solidFill>
                  <a:srgbClr val="FF0000"/>
                </a:solidFill>
              </a:rPr>
              <a:t>语句后，持有哪些锁，以及在什么时候释放。你可以验证一下：实际上事务 </a:t>
            </a:r>
            <a:r>
              <a:rPr lang="en-US" altLang="zh-CN" b="1" dirty="0">
                <a:solidFill>
                  <a:srgbClr val="FF0000"/>
                </a:solidFill>
              </a:rPr>
              <a:t>B </a:t>
            </a:r>
            <a:r>
              <a:rPr lang="zh-CN" altLang="en-US" b="1" dirty="0">
                <a:solidFill>
                  <a:srgbClr val="FF0000"/>
                </a:solidFill>
              </a:rPr>
              <a:t>的 </a:t>
            </a:r>
            <a:r>
              <a:rPr lang="en-US" altLang="zh-CN" b="1" dirty="0">
                <a:solidFill>
                  <a:srgbClr val="FF0000"/>
                </a:solidFill>
              </a:rPr>
              <a:t>update </a:t>
            </a:r>
            <a:r>
              <a:rPr lang="zh-CN" altLang="en-US" b="1" dirty="0">
                <a:solidFill>
                  <a:srgbClr val="FF0000"/>
                </a:solidFill>
              </a:rPr>
              <a:t>语句会被阻塞，直到事务 </a:t>
            </a:r>
            <a:r>
              <a:rPr lang="en-US" altLang="zh-CN" b="1" dirty="0">
                <a:solidFill>
                  <a:srgbClr val="FF0000"/>
                </a:solidFill>
              </a:rPr>
              <a:t>A </a:t>
            </a:r>
            <a:r>
              <a:rPr lang="zh-CN" altLang="en-US" b="1" dirty="0">
                <a:solidFill>
                  <a:srgbClr val="FF0000"/>
                </a:solidFill>
              </a:rPr>
              <a:t>执行 </a:t>
            </a:r>
            <a:r>
              <a:rPr lang="en-US" altLang="zh-CN" b="1" dirty="0">
                <a:solidFill>
                  <a:srgbClr val="FF0000"/>
                </a:solidFill>
              </a:rPr>
              <a:t>commit </a:t>
            </a:r>
            <a:r>
              <a:rPr lang="zh-CN" altLang="en-US" b="1" dirty="0">
                <a:solidFill>
                  <a:srgbClr val="FF0000"/>
                </a:solidFill>
              </a:rPr>
              <a:t>之后，事务 </a:t>
            </a:r>
            <a:r>
              <a:rPr lang="en-US" altLang="zh-CN" b="1" dirty="0">
                <a:solidFill>
                  <a:srgbClr val="FF0000"/>
                </a:solidFill>
              </a:rPr>
              <a:t>B </a:t>
            </a:r>
            <a:r>
              <a:rPr lang="zh-CN" altLang="en-US" b="1" dirty="0">
                <a:solidFill>
                  <a:srgbClr val="FF0000"/>
                </a:solidFill>
              </a:rPr>
              <a:t>才能继续执行。</a:t>
            </a:r>
            <a:endParaRPr lang="zh-CN" altLang="en-US" b="1" dirty="0">
              <a:solidFill>
                <a:srgbClr val="FF0000"/>
              </a:solidFill>
            </a:endParaRPr>
          </a:p>
          <a:p>
            <a:endParaRPr lang="zh-CN" altLang="en-US" sz="1400" dirty="0">
              <a:effectLst/>
            </a:endParaRPr>
          </a:p>
        </p:txBody>
      </p:sp>
      <p:pic>
        <p:nvPicPr>
          <p:cNvPr id="3" name="图片 2"/>
          <p:cNvPicPr>
            <a:picLocks noChangeAspect="1"/>
          </p:cNvPicPr>
          <p:nvPr/>
        </p:nvPicPr>
        <p:blipFill>
          <a:blip r:embed="rId1"/>
          <a:stretch>
            <a:fillRect/>
          </a:stretch>
        </p:blipFill>
        <p:spPr>
          <a:xfrm>
            <a:off x="152400" y="2973149"/>
            <a:ext cx="3622078" cy="2092881"/>
          </a:xfrm>
          <a:prstGeom prst="rect">
            <a:avLst/>
          </a:prstGeom>
        </p:spPr>
      </p:pic>
      <p:sp>
        <p:nvSpPr>
          <p:cNvPr id="4" name="文本框 3"/>
          <p:cNvSpPr txBox="1"/>
          <p:nvPr/>
        </p:nvSpPr>
        <p:spPr>
          <a:xfrm>
            <a:off x="3962400" y="2973149"/>
            <a:ext cx="4800600" cy="2092881"/>
          </a:xfrm>
          <a:prstGeom prst="rect">
            <a:avLst/>
          </a:prstGeom>
          <a:noFill/>
        </p:spPr>
        <p:txBody>
          <a:bodyPr wrap="square" rtlCol="0">
            <a:spAutoFit/>
          </a:bodyPr>
          <a:lstStyle/>
          <a:p>
            <a:r>
              <a:rPr lang="zh-CN" altLang="en-US" sz="1400" dirty="0"/>
              <a:t>知道了这个答案，你一定知道了事务 </a:t>
            </a:r>
            <a:r>
              <a:rPr lang="en-US" altLang="zh-CN" sz="1400" dirty="0"/>
              <a:t>A </a:t>
            </a:r>
            <a:r>
              <a:rPr lang="zh-CN" altLang="en-US" sz="1400" dirty="0"/>
              <a:t>持有的两个记录的行锁，都是在 </a:t>
            </a:r>
            <a:r>
              <a:rPr lang="en-US" altLang="zh-CN" sz="1400" dirty="0"/>
              <a:t>commit </a:t>
            </a:r>
            <a:r>
              <a:rPr lang="zh-CN" altLang="en-US" sz="1400" dirty="0"/>
              <a:t>的时候才释放的。</a:t>
            </a:r>
            <a:endParaRPr lang="zh-CN" altLang="en-US" sz="1400" dirty="0"/>
          </a:p>
          <a:p>
            <a:r>
              <a:rPr lang="zh-CN" altLang="en-US" sz="1400" dirty="0"/>
              <a:t>也就是说 在 </a:t>
            </a:r>
            <a:r>
              <a:rPr lang="en-US" altLang="zh-CN" sz="1400" b="1" dirty="0" err="1"/>
              <a:t>InnoDB</a:t>
            </a:r>
            <a:r>
              <a:rPr lang="en-US" altLang="zh-CN" sz="1400" b="1" dirty="0"/>
              <a:t> </a:t>
            </a:r>
            <a:r>
              <a:rPr lang="zh-CN" altLang="en-US" sz="1400" b="1" dirty="0"/>
              <a:t>事务中，</a:t>
            </a:r>
            <a:r>
              <a:rPr lang="zh-CN" altLang="en-US" sz="1400" b="1" dirty="0">
                <a:solidFill>
                  <a:srgbClr val="FF0000"/>
                </a:solidFill>
              </a:rPr>
              <a:t>行锁是在需要的时候才加上的，但并不是不需要了就立刻释放，而是要等到事务结束时才释放。这个就是两阶段锁协议</a:t>
            </a:r>
            <a:r>
              <a:rPr lang="zh-CN" altLang="en-US" sz="1400" dirty="0">
                <a:solidFill>
                  <a:srgbClr val="FF0000"/>
                </a:solidFill>
              </a:rPr>
              <a:t>。</a:t>
            </a:r>
            <a:endParaRPr lang="zh-CN" altLang="en-US" sz="1400" dirty="0">
              <a:solidFill>
                <a:srgbClr val="FF0000"/>
              </a:solidFill>
            </a:endParaRPr>
          </a:p>
          <a:p>
            <a:r>
              <a:rPr lang="zh-CN" altLang="en-US" sz="1400" dirty="0"/>
              <a:t>知道了这个设定，对我们使用事务有什么帮助呢？那就是，</a:t>
            </a:r>
            <a:r>
              <a:rPr lang="zh-CN" altLang="en-US" sz="1400" dirty="0">
                <a:solidFill>
                  <a:srgbClr val="FF0000"/>
                </a:solidFill>
              </a:rPr>
              <a:t>如果你的事务中需要锁多个行，要把最可能造成锁冲突、最可能影响并发度的锁尽量往后放</a:t>
            </a:r>
            <a:endParaRPr lang="zh-CN" altLang="en-US" sz="1400" dirty="0">
              <a:solidFill>
                <a:srgbClr val="FF0000"/>
              </a:solidFill>
            </a:endParaRPr>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74" y="571500"/>
            <a:ext cx="7003026" cy="369332"/>
          </a:xfrm>
          <a:prstGeom prst="rect">
            <a:avLst/>
          </a:prstGeom>
        </p:spPr>
        <p:txBody>
          <a:bodyPr wrap="square">
            <a:spAutoFit/>
          </a:bodyPr>
          <a:lstStyle/>
          <a:p>
            <a:r>
              <a:rPr lang="en-US" altLang="zh-CN" dirty="0">
                <a:hlinkClick r:id="rId1"/>
              </a:rPr>
              <a:t>https://dev.mysql.com/doc/refman/5.7/en/innodb-locking.html</a:t>
            </a:r>
            <a:endParaRPr lang="zh-CN" altLang="en-US" dirty="0"/>
          </a:p>
        </p:txBody>
      </p:sp>
      <p:pic>
        <p:nvPicPr>
          <p:cNvPr id="3" name="图片 2"/>
          <p:cNvPicPr>
            <a:picLocks noChangeAspect="1"/>
          </p:cNvPicPr>
          <p:nvPr/>
        </p:nvPicPr>
        <p:blipFill>
          <a:blip r:embed="rId2"/>
          <a:stretch>
            <a:fillRect/>
          </a:stretch>
        </p:blipFill>
        <p:spPr>
          <a:xfrm>
            <a:off x="381000" y="951893"/>
            <a:ext cx="7003026" cy="478142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81000" y="647700"/>
            <a:ext cx="8382000" cy="517879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413" y="585015"/>
            <a:ext cx="8763000" cy="5109091"/>
          </a:xfrm>
          <a:prstGeom prst="rect">
            <a:avLst/>
          </a:prstGeom>
        </p:spPr>
        <p:txBody>
          <a:bodyPr wrap="square">
            <a:spAutoFit/>
          </a:bodyPr>
          <a:lstStyle/>
          <a:p>
            <a:r>
              <a:rPr lang="zh-CN" altLang="en-US" sz="2400" b="1" dirty="0">
                <a:solidFill>
                  <a:srgbClr val="333333"/>
                </a:solidFill>
                <a:latin typeface="verdana" panose="020B0804030504040204" pitchFamily="34" charset="0"/>
              </a:rPr>
              <a:t>意向锁</a:t>
            </a:r>
            <a:endParaRPr lang="en-US" altLang="zh-CN" sz="2400" b="1" dirty="0">
              <a:solidFill>
                <a:srgbClr val="333333"/>
              </a:solidFill>
              <a:latin typeface="verdana" panose="020B0804030504040204" pitchFamily="34" charset="0"/>
            </a:endParaRPr>
          </a:p>
          <a:p>
            <a:r>
              <a:rPr lang="en-US" altLang="zh-CN" sz="1600" dirty="0" err="1">
                <a:solidFill>
                  <a:srgbClr val="333333"/>
                </a:solidFill>
                <a:latin typeface="verdana" panose="020B0804030504040204" pitchFamily="34" charset="0"/>
              </a:rPr>
              <a:t>innodb</a:t>
            </a:r>
            <a:r>
              <a:rPr lang="zh-CN" altLang="en-US" sz="1600" dirty="0">
                <a:solidFill>
                  <a:srgbClr val="333333"/>
                </a:solidFill>
                <a:latin typeface="verdana" panose="020B0804030504040204" pitchFamily="34" charset="0"/>
              </a:rPr>
              <a:t>的意向锁主要用户多粒度的锁并存的情况。比如事务</a:t>
            </a:r>
            <a:r>
              <a:rPr lang="en-US" altLang="zh-CN" sz="1600" dirty="0">
                <a:solidFill>
                  <a:srgbClr val="333333"/>
                </a:solidFill>
                <a:latin typeface="verdana" panose="020B0804030504040204" pitchFamily="34" charset="0"/>
              </a:rPr>
              <a:t>A</a:t>
            </a:r>
            <a:r>
              <a:rPr lang="zh-CN" altLang="en-US" sz="1600" dirty="0">
                <a:solidFill>
                  <a:srgbClr val="333333"/>
                </a:solidFill>
                <a:latin typeface="verdana" panose="020B0804030504040204" pitchFamily="34" charset="0"/>
              </a:rPr>
              <a:t>要在一个表上加</a:t>
            </a:r>
            <a:r>
              <a:rPr lang="en-US" altLang="zh-CN" sz="1600" dirty="0">
                <a:solidFill>
                  <a:srgbClr val="333333"/>
                </a:solidFill>
                <a:latin typeface="verdana" panose="020B0804030504040204" pitchFamily="34" charset="0"/>
              </a:rPr>
              <a:t>S</a:t>
            </a:r>
            <a:r>
              <a:rPr lang="zh-CN" altLang="en-US" sz="1600" dirty="0">
                <a:solidFill>
                  <a:srgbClr val="333333"/>
                </a:solidFill>
                <a:latin typeface="verdana" panose="020B0804030504040204" pitchFamily="34" charset="0"/>
              </a:rPr>
              <a:t>锁，如果表中的一行已被事务</a:t>
            </a:r>
            <a:r>
              <a:rPr lang="en-US" altLang="zh-CN" sz="1600" dirty="0">
                <a:solidFill>
                  <a:srgbClr val="333333"/>
                </a:solidFill>
                <a:latin typeface="verdana" panose="020B0804030504040204" pitchFamily="34" charset="0"/>
              </a:rPr>
              <a:t>B</a:t>
            </a:r>
            <a:r>
              <a:rPr lang="zh-CN" altLang="en-US" sz="1600" dirty="0">
                <a:solidFill>
                  <a:srgbClr val="333333"/>
                </a:solidFill>
                <a:latin typeface="verdana" panose="020B0804030504040204" pitchFamily="34" charset="0"/>
              </a:rPr>
              <a:t>加了</a:t>
            </a:r>
            <a:r>
              <a:rPr lang="en-US" altLang="zh-CN" sz="1600" dirty="0">
                <a:solidFill>
                  <a:srgbClr val="333333"/>
                </a:solidFill>
                <a:latin typeface="verdana" panose="020B0804030504040204" pitchFamily="34" charset="0"/>
              </a:rPr>
              <a:t>X</a:t>
            </a:r>
            <a:r>
              <a:rPr lang="zh-CN" altLang="en-US" sz="1600" dirty="0">
                <a:solidFill>
                  <a:srgbClr val="333333"/>
                </a:solidFill>
                <a:latin typeface="verdana" panose="020B0804030504040204" pitchFamily="34" charset="0"/>
              </a:rPr>
              <a:t>锁，那么该锁的申请也应被阻塞。如果表中的数据很多，逐行检查锁标志的开销将很大，系统的性能将会受到影响。为了解决这个问题，</a:t>
            </a:r>
            <a:r>
              <a:rPr lang="zh-CN" altLang="en-US" sz="1600" dirty="0">
                <a:solidFill>
                  <a:srgbClr val="FF0000"/>
                </a:solidFill>
                <a:latin typeface="verdana" panose="020B0804030504040204" pitchFamily="34" charset="0"/>
              </a:rPr>
              <a:t>可以在表级上引入新的锁类型来表示其所属行的加锁情况，这就引出了“意向锁”的概念</a:t>
            </a:r>
            <a:r>
              <a:rPr lang="zh-CN" altLang="en-US" sz="1600" dirty="0">
                <a:solidFill>
                  <a:srgbClr val="333333"/>
                </a:solidFill>
                <a:latin typeface="verdana" panose="020B0804030504040204" pitchFamily="34" charset="0"/>
              </a:rPr>
              <a:t>。</a:t>
            </a:r>
            <a:endParaRPr lang="zh-CN" altLang="en-US" sz="1600" dirty="0">
              <a:solidFill>
                <a:srgbClr val="333333"/>
              </a:solidFill>
              <a:latin typeface="verdana" panose="020B0804030504040204" pitchFamily="34" charset="0"/>
            </a:endParaRPr>
          </a:p>
          <a:p>
            <a:r>
              <a:rPr lang="zh-CN" altLang="en-US" sz="1600" dirty="0">
                <a:solidFill>
                  <a:srgbClr val="333333"/>
                </a:solidFill>
                <a:latin typeface="verdana" panose="020B0804030504040204" pitchFamily="34" charset="0"/>
              </a:rPr>
              <a:t>举个例子，如果表中记录</a:t>
            </a:r>
            <a:r>
              <a:rPr lang="en-US" altLang="zh-CN" sz="1600" dirty="0">
                <a:solidFill>
                  <a:srgbClr val="333333"/>
                </a:solidFill>
                <a:latin typeface="verdana" panose="020B0804030504040204" pitchFamily="34" charset="0"/>
              </a:rPr>
              <a:t>1</a:t>
            </a:r>
            <a:r>
              <a:rPr lang="zh-CN" altLang="en-US" sz="1600" dirty="0">
                <a:solidFill>
                  <a:srgbClr val="333333"/>
                </a:solidFill>
                <a:latin typeface="verdana" panose="020B0804030504040204" pitchFamily="34" charset="0"/>
              </a:rPr>
              <a:t>亿，事务</a:t>
            </a:r>
            <a:r>
              <a:rPr lang="en-US" altLang="zh-CN" sz="1600" dirty="0">
                <a:solidFill>
                  <a:srgbClr val="333333"/>
                </a:solidFill>
                <a:latin typeface="verdana" panose="020B0804030504040204" pitchFamily="34" charset="0"/>
              </a:rPr>
              <a:t>A</a:t>
            </a:r>
            <a:r>
              <a:rPr lang="zh-CN" altLang="en-US" sz="1600" dirty="0">
                <a:solidFill>
                  <a:srgbClr val="333333"/>
                </a:solidFill>
                <a:latin typeface="verdana" panose="020B0804030504040204" pitchFamily="34" charset="0"/>
              </a:rPr>
              <a:t>把其中有几条记录上了行锁了，这时事务</a:t>
            </a:r>
            <a:r>
              <a:rPr lang="en-US" altLang="zh-CN" sz="1600" dirty="0">
                <a:solidFill>
                  <a:srgbClr val="333333"/>
                </a:solidFill>
                <a:latin typeface="verdana" panose="020B0804030504040204" pitchFamily="34" charset="0"/>
              </a:rPr>
              <a:t>B</a:t>
            </a:r>
            <a:r>
              <a:rPr lang="zh-CN" altLang="en-US" sz="1600" dirty="0">
                <a:solidFill>
                  <a:srgbClr val="333333"/>
                </a:solidFill>
                <a:latin typeface="verdana" panose="020B0804030504040204" pitchFamily="34" charset="0"/>
              </a:rPr>
              <a:t>需要给这个表加表级锁，如果没有意向锁的话，那就要去表中查找这一亿条记录是否上锁了。如果存在意向锁，那么假如事务Ａ在更新一条记录之前，先加意向锁，再加Ｘ锁，</a:t>
            </a:r>
            <a:r>
              <a:rPr lang="zh-CN" altLang="en-US" sz="1600" dirty="0">
                <a:solidFill>
                  <a:srgbClr val="FF0000"/>
                </a:solidFill>
                <a:latin typeface="verdana" panose="020B0804030504040204" pitchFamily="34" charset="0"/>
              </a:rPr>
              <a:t>事务</a:t>
            </a:r>
            <a:r>
              <a:rPr lang="en-US" altLang="zh-CN" sz="1600" dirty="0">
                <a:solidFill>
                  <a:srgbClr val="FF0000"/>
                </a:solidFill>
                <a:latin typeface="verdana" panose="020B0804030504040204" pitchFamily="34" charset="0"/>
              </a:rPr>
              <a:t>B</a:t>
            </a:r>
            <a:r>
              <a:rPr lang="zh-CN" altLang="en-US" sz="1600" dirty="0">
                <a:solidFill>
                  <a:srgbClr val="FF0000"/>
                </a:solidFill>
                <a:latin typeface="verdana" panose="020B0804030504040204" pitchFamily="34" charset="0"/>
              </a:rPr>
              <a:t>先检查该表上是否存在意向锁，存在的意向锁是否与自己准备加的锁冲突，</a:t>
            </a:r>
            <a:r>
              <a:rPr lang="zh-CN" altLang="en-US" sz="1600" dirty="0">
                <a:solidFill>
                  <a:srgbClr val="333333"/>
                </a:solidFill>
                <a:latin typeface="verdana" panose="020B0804030504040204" pitchFamily="34" charset="0"/>
              </a:rPr>
              <a:t>如果有冲突，则等待直</a:t>
            </a:r>
            <a:r>
              <a:rPr lang="zh-CN" altLang="en-US" sz="1600" dirty="0">
                <a:solidFill>
                  <a:srgbClr val="FF0000"/>
                </a:solidFill>
                <a:latin typeface="verdana" panose="020B0804030504040204" pitchFamily="34" charset="0"/>
              </a:rPr>
              <a:t>到事务Ａ释放</a:t>
            </a:r>
            <a:r>
              <a:rPr lang="zh-CN" altLang="en-US" sz="1600" dirty="0">
                <a:solidFill>
                  <a:srgbClr val="333333"/>
                </a:solidFill>
                <a:latin typeface="verdana" panose="020B0804030504040204" pitchFamily="34" charset="0"/>
              </a:rPr>
              <a:t>，而无须逐条记录去检测。事务Ｂ更新表时，其实无须知道到底哪一行被锁了，它只要知道反正有一行被锁了就行了。</a:t>
            </a:r>
            <a:endParaRPr lang="en-US" altLang="zh-CN" sz="1600" dirty="0">
              <a:solidFill>
                <a:srgbClr val="333333"/>
              </a:solidFill>
              <a:latin typeface="verdana" panose="020B0804030504040204" pitchFamily="34" charset="0"/>
            </a:endParaRPr>
          </a:p>
          <a:p>
            <a:endParaRPr lang="zh-CN" altLang="en-US" sz="1600" dirty="0">
              <a:solidFill>
                <a:srgbClr val="333333"/>
              </a:solidFill>
              <a:latin typeface="verdana" panose="020B0804030504040204" pitchFamily="34" charset="0"/>
            </a:endParaRPr>
          </a:p>
          <a:p>
            <a:r>
              <a:rPr lang="zh-CN" altLang="en-US" dirty="0">
                <a:solidFill>
                  <a:srgbClr val="333333"/>
                </a:solidFill>
                <a:latin typeface="verdana" panose="020B0804030504040204" pitchFamily="34" charset="0"/>
              </a:rPr>
              <a:t>意向锁</a:t>
            </a:r>
            <a:r>
              <a:rPr lang="en-US" altLang="zh-CN" dirty="0">
                <a:solidFill>
                  <a:srgbClr val="333333"/>
                </a:solidFill>
                <a:latin typeface="verdana" panose="020B0804030504040204" pitchFamily="34" charset="0"/>
              </a:rPr>
              <a:t>(IS</a:t>
            </a:r>
            <a:r>
              <a:rPr lang="zh-CN" altLang="en-US" dirty="0">
                <a:solidFill>
                  <a:srgbClr val="333333"/>
                </a:solidFill>
                <a:latin typeface="verdana" panose="020B0804030504040204" pitchFamily="34" charset="0"/>
              </a:rPr>
              <a:t>、</a:t>
            </a:r>
            <a:r>
              <a:rPr lang="en-US" altLang="zh-CN" dirty="0">
                <a:solidFill>
                  <a:srgbClr val="333333"/>
                </a:solidFill>
                <a:latin typeface="verdana" panose="020B0804030504040204" pitchFamily="34" charset="0"/>
              </a:rPr>
              <a:t>IX)</a:t>
            </a:r>
            <a:r>
              <a:rPr lang="zh-CN" altLang="en-US" dirty="0">
                <a:solidFill>
                  <a:srgbClr val="333333"/>
                </a:solidFill>
                <a:latin typeface="verdana" panose="020B0804030504040204" pitchFamily="34" charset="0"/>
              </a:rPr>
              <a:t>是</a:t>
            </a:r>
            <a:r>
              <a:rPr lang="en-US" altLang="zh-CN" dirty="0" err="1">
                <a:solidFill>
                  <a:srgbClr val="333333"/>
                </a:solidFill>
                <a:latin typeface="verdana" panose="020B0804030504040204" pitchFamily="34" charset="0"/>
              </a:rPr>
              <a:t>InnoDB</a:t>
            </a:r>
            <a:r>
              <a:rPr lang="zh-CN" altLang="en-US" dirty="0">
                <a:solidFill>
                  <a:srgbClr val="333333"/>
                </a:solidFill>
                <a:latin typeface="verdana" panose="020B0804030504040204" pitchFamily="34" charset="0"/>
              </a:rPr>
              <a:t>数据操作之前自动加的，不需要用户干预</a:t>
            </a:r>
            <a:endParaRPr lang="zh-CN" altLang="en-US" dirty="0">
              <a:solidFill>
                <a:srgbClr val="333333"/>
              </a:solidFill>
              <a:latin typeface="verdana" panose="020B0804030504040204" pitchFamily="34" charset="0"/>
            </a:endParaRPr>
          </a:p>
          <a:p>
            <a:r>
              <a:rPr lang="zh-CN" altLang="en-US" dirty="0">
                <a:solidFill>
                  <a:srgbClr val="333333"/>
                </a:solidFill>
                <a:latin typeface="verdana" panose="020B0804030504040204" pitchFamily="34" charset="0"/>
              </a:rPr>
              <a:t>意义：</a:t>
            </a:r>
            <a:endParaRPr lang="zh-CN" altLang="en-US" dirty="0">
              <a:solidFill>
                <a:srgbClr val="333333"/>
              </a:solidFill>
              <a:latin typeface="verdana" panose="020B0804030504040204" pitchFamily="34" charset="0"/>
            </a:endParaRPr>
          </a:p>
          <a:p>
            <a:r>
              <a:rPr lang="zh-CN" altLang="en-US" dirty="0">
                <a:solidFill>
                  <a:srgbClr val="333333"/>
                </a:solidFill>
                <a:latin typeface="verdana" panose="020B0804030504040204" pitchFamily="34" charset="0"/>
              </a:rPr>
              <a:t>当事务想去进行锁表时，可以先判断意向锁是否存在，存在时则可快速返回该表不能 启用表锁</a:t>
            </a:r>
            <a:endParaRPr lang="en-US" altLang="zh-CN" dirty="0">
              <a:solidFill>
                <a:srgbClr val="333333"/>
              </a:solidFill>
              <a:latin typeface="verdana" panose="020B0804030504040204" pitchFamily="34" charset="0"/>
            </a:endParaRPr>
          </a:p>
          <a:p>
            <a:br>
              <a:rPr lang="zh-CN" altLang="en-US" dirty="0">
                <a:solidFill>
                  <a:srgbClr val="333333"/>
                </a:solidFill>
                <a:latin typeface="verdana" panose="020B0804030504040204" pitchFamily="34" charset="0"/>
              </a:rPr>
            </a:br>
            <a:r>
              <a:rPr lang="zh-CN" altLang="en-US" dirty="0">
                <a:solidFill>
                  <a:srgbClr val="FF0000"/>
                </a:solidFill>
                <a:latin typeface="verdana" panose="020B0804030504040204" pitchFamily="34" charset="0"/>
              </a:rPr>
              <a:t>说白了意向锁的主要作用是处理行锁和表锁之间的矛盾，能够显示“某个事务正在某一行上持有了锁，或者准备去持有锁”</a:t>
            </a:r>
            <a:endParaRPr lang="zh-CN" altLang="en-US" b="0" i="0" dirty="0">
              <a:solidFill>
                <a:srgbClr val="333333"/>
              </a:solidFill>
              <a:effectLst/>
              <a:latin typeface="verdana" panose="020B080403050404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4800" y="647700"/>
            <a:ext cx="5580952" cy="3800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8915400" cy="3693319"/>
          </a:xfrm>
          <a:prstGeom prst="rect">
            <a:avLst/>
          </a:prstGeom>
          <a:noFill/>
        </p:spPr>
        <p:txBody>
          <a:bodyPr wrap="square" rtlCol="0">
            <a:spAutoFit/>
          </a:bodyPr>
          <a:lstStyle/>
          <a:p>
            <a:r>
              <a:rPr lang="en-US" altLang="zh-CN" dirty="0"/>
              <a:t>CREATE TABLE `t` (</a:t>
            </a:r>
            <a:endParaRPr lang="en-US" altLang="zh-CN" dirty="0"/>
          </a:p>
          <a:p>
            <a:r>
              <a:rPr lang="en-US" altLang="zh-CN" dirty="0"/>
              <a:t>  `id` int(11) NOT NULL,</a:t>
            </a:r>
            <a:endParaRPr lang="en-US" altLang="zh-CN" dirty="0"/>
          </a:p>
          <a:p>
            <a:r>
              <a:rPr lang="en-US" altLang="zh-CN" dirty="0"/>
              <a:t>  `c` int(11) DEFAULT NULL,</a:t>
            </a:r>
            <a:endParaRPr lang="en-US" altLang="zh-CN" dirty="0"/>
          </a:p>
          <a:p>
            <a:r>
              <a:rPr lang="en-US" altLang="zh-CN" dirty="0"/>
              <a:t>  `d` int(11) DEFAULT NULL,</a:t>
            </a:r>
            <a:endParaRPr lang="en-US" altLang="zh-CN" dirty="0"/>
          </a:p>
          <a:p>
            <a:r>
              <a:rPr lang="en-US" altLang="zh-CN" dirty="0"/>
              <a:t>  PRIMARY KEY (`id`),</a:t>
            </a:r>
            <a:endParaRPr lang="en-US" altLang="zh-CN" dirty="0"/>
          </a:p>
          <a:p>
            <a:r>
              <a:rPr lang="en-US" altLang="zh-CN" dirty="0"/>
              <a:t>  KEY `c` (`c`)</a:t>
            </a:r>
            <a:endParaRPr lang="en-US" altLang="zh-CN" dirty="0"/>
          </a:p>
          <a:p>
            <a:r>
              <a:rPr lang="en-US" altLang="zh-CN" dirty="0"/>
              <a:t>) ENGINE=</a:t>
            </a:r>
            <a:r>
              <a:rPr lang="en-US" altLang="zh-CN" dirty="0" err="1"/>
              <a:t>InnoDB</a:t>
            </a:r>
            <a:r>
              <a:rPr lang="en-US" altLang="zh-CN" dirty="0"/>
              <a:t>;</a:t>
            </a:r>
            <a:endParaRPr lang="en-US" altLang="zh-CN" dirty="0"/>
          </a:p>
          <a:p>
            <a:endParaRPr lang="en-US" altLang="zh-CN" dirty="0"/>
          </a:p>
          <a:p>
            <a:r>
              <a:rPr lang="en-US" altLang="zh-CN" dirty="0"/>
              <a:t>insert into t values(0,0,0),(5,5,5),</a:t>
            </a:r>
            <a:endParaRPr lang="en-US" altLang="zh-CN" dirty="0"/>
          </a:p>
          <a:p>
            <a:r>
              <a:rPr lang="en-US" altLang="zh-CN" dirty="0"/>
              <a:t>(10,10,10),(15,15,15),(20,20,20),(25,25,25);</a:t>
            </a:r>
            <a:endParaRPr lang="en-US" altLang="zh-CN" dirty="0"/>
          </a:p>
          <a:p>
            <a:endParaRPr lang="en-US" altLang="zh-CN" dirty="0"/>
          </a:p>
          <a:p>
            <a:endParaRPr lang="en-US" altLang="zh-CN" dirty="0"/>
          </a:p>
          <a:p>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647700"/>
            <a:ext cx="9067800" cy="954107"/>
          </a:xfrm>
          <a:prstGeom prst="rect">
            <a:avLst/>
          </a:prstGeom>
        </p:spPr>
        <p:txBody>
          <a:bodyPr wrap="square">
            <a:spAutoFit/>
          </a:bodyPr>
          <a:lstStyle/>
          <a:p>
            <a:r>
              <a:rPr lang="zh-CN" altLang="en-US" sz="1400" dirty="0"/>
              <a:t>产生幻读的原因</a:t>
            </a:r>
            <a:r>
              <a:rPr lang="zh-CN" altLang="en-US" sz="1400" dirty="0" smtClean="0"/>
              <a:t>是</a:t>
            </a:r>
            <a:r>
              <a:rPr lang="en-US" altLang="zh-CN" sz="1400" dirty="0" smtClean="0"/>
              <a:t>:</a:t>
            </a:r>
            <a:r>
              <a:rPr lang="zh-CN" altLang="en-US" sz="1400" dirty="0" smtClean="0"/>
              <a:t>行</a:t>
            </a:r>
            <a:r>
              <a:rPr lang="zh-CN" altLang="en-US" sz="1400" dirty="0"/>
              <a:t>锁只能锁住行，但是新插入记录这个动作，要更新的是记录之间的“间隙”。因此，为了解决幻读问题，</a:t>
            </a:r>
            <a:r>
              <a:rPr lang="en-US" altLang="zh-CN" sz="1400" dirty="0" err="1"/>
              <a:t>InnoDB</a:t>
            </a:r>
            <a:r>
              <a:rPr lang="en-US" altLang="zh-CN" sz="1400" dirty="0"/>
              <a:t> </a:t>
            </a:r>
            <a:r>
              <a:rPr lang="zh-CN" altLang="en-US" sz="1400" dirty="0"/>
              <a:t>只好引入新的锁，也就是间隙锁 </a:t>
            </a:r>
            <a:r>
              <a:rPr lang="en-US" altLang="zh-CN" sz="1400" dirty="0"/>
              <a:t>(Gap Lock)</a:t>
            </a:r>
            <a:r>
              <a:rPr lang="zh-CN" altLang="en-US" sz="1400" dirty="0"/>
              <a:t>。</a:t>
            </a:r>
            <a:endParaRPr lang="zh-CN" altLang="en-US" sz="1400" dirty="0"/>
          </a:p>
          <a:p>
            <a:r>
              <a:rPr lang="zh-CN" altLang="en-US" sz="1400" dirty="0"/>
              <a:t>顾名思义，间隙锁，锁的就是两个值之间的空隙。表 </a:t>
            </a:r>
            <a:r>
              <a:rPr lang="en-US" altLang="zh-CN" sz="1400" dirty="0"/>
              <a:t>t1</a:t>
            </a:r>
            <a:r>
              <a:rPr lang="zh-CN" altLang="en-US" sz="1400" dirty="0"/>
              <a:t>，初始化插入了 </a:t>
            </a:r>
            <a:r>
              <a:rPr lang="en-US" altLang="zh-CN" sz="1400" dirty="0"/>
              <a:t>6 </a:t>
            </a:r>
            <a:r>
              <a:rPr lang="zh-CN" altLang="en-US" sz="1400" dirty="0"/>
              <a:t>个记录，这就产生了 </a:t>
            </a:r>
            <a:r>
              <a:rPr lang="en-US" altLang="zh-CN" sz="1400" dirty="0"/>
              <a:t>7 </a:t>
            </a:r>
            <a:r>
              <a:rPr lang="zh-CN" altLang="en-US" sz="1400" dirty="0"/>
              <a:t>个间隙。</a:t>
            </a:r>
            <a:endParaRPr lang="en-US" altLang="zh-CN" sz="1400" dirty="0"/>
          </a:p>
          <a:p>
            <a:endParaRPr lang="zh-CN" altLang="en-US" sz="1400" dirty="0">
              <a:effectLst/>
            </a:endParaRPr>
          </a:p>
        </p:txBody>
      </p:sp>
      <p:pic>
        <p:nvPicPr>
          <p:cNvPr id="3" name="图片 2"/>
          <p:cNvPicPr>
            <a:picLocks noChangeAspect="1"/>
          </p:cNvPicPr>
          <p:nvPr/>
        </p:nvPicPr>
        <p:blipFill>
          <a:blip r:embed="rId1"/>
          <a:stretch>
            <a:fillRect/>
          </a:stretch>
        </p:blipFill>
        <p:spPr>
          <a:xfrm>
            <a:off x="1066800" y="1333500"/>
            <a:ext cx="5380581" cy="1036851"/>
          </a:xfrm>
          <a:prstGeom prst="rect">
            <a:avLst/>
          </a:prstGeom>
        </p:spPr>
      </p:pic>
      <p:sp>
        <p:nvSpPr>
          <p:cNvPr id="4" name="文本框 3"/>
          <p:cNvSpPr txBox="1"/>
          <p:nvPr/>
        </p:nvSpPr>
        <p:spPr>
          <a:xfrm>
            <a:off x="152400" y="2544431"/>
            <a:ext cx="8382000" cy="1600438"/>
          </a:xfrm>
          <a:prstGeom prst="rect">
            <a:avLst/>
          </a:prstGeom>
          <a:noFill/>
        </p:spPr>
        <p:txBody>
          <a:bodyPr wrap="square" rtlCol="0">
            <a:spAutoFit/>
          </a:bodyPr>
          <a:lstStyle/>
          <a:p>
            <a:r>
              <a:rPr lang="zh-CN" altLang="en-US" sz="1400" dirty="0"/>
              <a:t>这样，当你执行 </a:t>
            </a:r>
            <a:r>
              <a:rPr lang="en-US" altLang="zh-CN" sz="1400" dirty="0"/>
              <a:t>select * from t where d=5 for update </a:t>
            </a:r>
            <a:r>
              <a:rPr lang="zh-CN" altLang="en-US" sz="1400" dirty="0"/>
              <a:t>的时候，就不止是给数据库中已有的 </a:t>
            </a:r>
            <a:r>
              <a:rPr lang="en-US" altLang="zh-CN" sz="1400" dirty="0"/>
              <a:t>6 </a:t>
            </a:r>
            <a:r>
              <a:rPr lang="zh-CN" altLang="en-US" sz="1400" dirty="0"/>
              <a:t>个记录加上了行锁，还同时加了 </a:t>
            </a:r>
            <a:r>
              <a:rPr lang="en-US" altLang="zh-CN" sz="1400" dirty="0"/>
              <a:t>7 </a:t>
            </a:r>
            <a:r>
              <a:rPr lang="zh-CN" altLang="en-US" sz="1400" dirty="0"/>
              <a:t>个间隙锁。这样就确保了无法再插入新的记录。</a:t>
            </a:r>
            <a:endParaRPr lang="zh-CN" altLang="en-US" sz="1400" dirty="0"/>
          </a:p>
          <a:p>
            <a:r>
              <a:rPr lang="zh-CN" altLang="en-US" sz="1400" dirty="0"/>
              <a:t>也就是说这时候，在一行行扫描的过程中，不仅将给行加上了行锁，还给行两边的空隙，也加上了间隙锁。</a:t>
            </a:r>
            <a:endParaRPr lang="zh-CN" altLang="en-US" sz="1400" dirty="0"/>
          </a:p>
          <a:p>
            <a:r>
              <a:rPr lang="zh-CN" altLang="en-US" sz="1400" dirty="0"/>
              <a:t>现在你知道了，数据行是可以加上锁的实体，数据行之间的间隙，也是可以加上锁的实体。但是间隙锁跟我们之前碰到过的锁都不太一样。</a:t>
            </a:r>
            <a:endParaRPr lang="en-US" altLang="zh-CN" sz="1400" dirty="0"/>
          </a:p>
          <a:p>
            <a:r>
              <a:rPr lang="zh-CN" altLang="en-US" sz="1400" dirty="0"/>
              <a:t>和行锁冲突的是另一个行锁，但是间隙锁不一样，跟</a:t>
            </a:r>
            <a:r>
              <a:rPr lang="zh-CN" altLang="en-US" sz="1400" b="1" dirty="0">
                <a:solidFill>
                  <a:srgbClr val="FF0000"/>
                </a:solidFill>
              </a:rPr>
              <a:t>间隙锁存在冲突关系的，是“往这个间隙中插入一个记录”这个操作。间隙锁之间都不存在冲突关系</a:t>
            </a:r>
            <a:r>
              <a:rPr lang="zh-CN" altLang="en-US" sz="1400" dirty="0"/>
              <a:t>。 </a:t>
            </a:r>
            <a:r>
              <a:rPr lang="en-US" altLang="zh-CN" sz="1400" b="1" dirty="0">
                <a:solidFill>
                  <a:srgbClr val="FF0000"/>
                </a:solidFill>
              </a:rPr>
              <a:t>Gap</a:t>
            </a:r>
            <a:r>
              <a:rPr lang="zh-CN" altLang="en-US" sz="1400" b="1" dirty="0">
                <a:solidFill>
                  <a:srgbClr val="FF0000"/>
                </a:solidFill>
              </a:rPr>
              <a:t>只在</a:t>
            </a:r>
            <a:r>
              <a:rPr lang="en-US" altLang="zh-CN" sz="1400" b="1" dirty="0">
                <a:solidFill>
                  <a:srgbClr val="FF0000"/>
                </a:solidFill>
              </a:rPr>
              <a:t>RR</a:t>
            </a:r>
            <a:r>
              <a:rPr lang="zh-CN" altLang="en-US" sz="1400" b="1" dirty="0">
                <a:solidFill>
                  <a:srgbClr val="FF0000"/>
                </a:solidFill>
              </a:rPr>
              <a:t>事务隔离级别存在。</a:t>
            </a:r>
            <a:endParaRPr lang="zh-CN" altLang="en-US" sz="1400" b="1" dirty="0">
              <a:solidFill>
                <a:srgbClr val="FF0000"/>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58" y="4447300"/>
            <a:ext cx="3826787" cy="849498"/>
          </a:xfrm>
          <a:prstGeom prst="rect">
            <a:avLst/>
          </a:prstGeom>
        </p:spPr>
      </p:pic>
      <p:sp>
        <p:nvSpPr>
          <p:cNvPr id="7" name="文本框 6"/>
          <p:cNvSpPr txBox="1"/>
          <p:nvPr/>
        </p:nvSpPr>
        <p:spPr>
          <a:xfrm>
            <a:off x="4299156" y="4326895"/>
            <a:ext cx="4721941" cy="954107"/>
          </a:xfrm>
          <a:prstGeom prst="rect">
            <a:avLst/>
          </a:prstGeom>
          <a:noFill/>
        </p:spPr>
        <p:txBody>
          <a:bodyPr wrap="square" rtlCol="0">
            <a:spAutoFit/>
          </a:bodyPr>
          <a:lstStyle/>
          <a:p>
            <a:r>
              <a:rPr lang="zh-CN" altLang="en-US" sz="1400" dirty="0"/>
              <a:t>这里 </a:t>
            </a:r>
            <a:r>
              <a:rPr lang="en-US" altLang="zh-CN" sz="1400" dirty="0"/>
              <a:t>session B </a:t>
            </a:r>
            <a:r>
              <a:rPr lang="zh-CN" altLang="en-US" sz="1400" dirty="0"/>
              <a:t>并不会被堵住。因为表 </a:t>
            </a:r>
            <a:r>
              <a:rPr lang="en-US" altLang="zh-CN" sz="1400" dirty="0"/>
              <a:t>t </a:t>
            </a:r>
            <a:r>
              <a:rPr lang="zh-CN" altLang="en-US" sz="1400" dirty="0"/>
              <a:t>里并没有 </a:t>
            </a:r>
            <a:r>
              <a:rPr lang="en-US" altLang="zh-CN" sz="1400" dirty="0"/>
              <a:t>c=7 </a:t>
            </a:r>
            <a:r>
              <a:rPr lang="zh-CN" altLang="en-US" sz="1400" dirty="0"/>
              <a:t>这个记录，因此 </a:t>
            </a:r>
            <a:r>
              <a:rPr lang="en-US" altLang="zh-CN" sz="1400" dirty="0"/>
              <a:t>session A </a:t>
            </a:r>
            <a:r>
              <a:rPr lang="zh-CN" altLang="en-US" sz="1400" dirty="0"/>
              <a:t>加的是间隙锁 </a:t>
            </a:r>
            <a:r>
              <a:rPr lang="en-US" altLang="zh-CN" sz="1400" dirty="0"/>
              <a:t>(5,10)</a:t>
            </a:r>
            <a:r>
              <a:rPr lang="zh-CN" altLang="en-US" sz="1400" dirty="0"/>
              <a:t>。而 </a:t>
            </a:r>
            <a:r>
              <a:rPr lang="en-US" altLang="zh-CN" sz="1400" dirty="0"/>
              <a:t>session B </a:t>
            </a:r>
            <a:r>
              <a:rPr lang="zh-CN" altLang="en-US" sz="1400" dirty="0"/>
              <a:t>也是在这个间隙加的间隙锁。它们有共同的目标，即：保护这个间隙，不允许插入值。但，它们之间是不冲突的。</a:t>
            </a:r>
            <a:endParaRPr lang="zh-CN" altLang="en-US" sz="1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733841"/>
            <a:ext cx="8153400" cy="3139321"/>
          </a:xfrm>
          <a:prstGeom prst="rect">
            <a:avLst/>
          </a:prstGeom>
        </p:spPr>
        <p:txBody>
          <a:bodyPr wrap="square">
            <a:spAutoFit/>
          </a:bodyPr>
          <a:lstStyle/>
          <a:p>
            <a:r>
              <a:rPr lang="zh-CN" altLang="en-US" dirty="0"/>
              <a:t>间隙锁和行锁合称 </a:t>
            </a:r>
            <a:r>
              <a:rPr lang="en-US" altLang="zh-CN" dirty="0"/>
              <a:t>next-key lock</a:t>
            </a:r>
            <a:r>
              <a:rPr lang="zh-CN" altLang="en-US" dirty="0"/>
              <a:t>，每个 </a:t>
            </a:r>
            <a:r>
              <a:rPr lang="en-US" altLang="zh-CN" dirty="0"/>
              <a:t>next-key lock </a:t>
            </a:r>
            <a:r>
              <a:rPr lang="zh-CN" altLang="en-US" dirty="0"/>
              <a:t>是前开后闭区间。也就是说，我们的表 </a:t>
            </a:r>
            <a:r>
              <a:rPr lang="en-US" altLang="zh-CN" dirty="0"/>
              <a:t>t </a:t>
            </a:r>
            <a:r>
              <a:rPr lang="zh-CN" altLang="en-US" dirty="0"/>
              <a:t>初始化以后，如果用 </a:t>
            </a:r>
            <a:r>
              <a:rPr lang="en-US" altLang="zh-CN" dirty="0"/>
              <a:t>select * from t for update </a:t>
            </a:r>
            <a:r>
              <a:rPr lang="zh-CN" altLang="en-US" dirty="0"/>
              <a:t>要把整个表所有记录锁起来，就形成了 </a:t>
            </a:r>
            <a:r>
              <a:rPr lang="en-US" altLang="zh-CN" dirty="0"/>
              <a:t>7 </a:t>
            </a:r>
            <a:r>
              <a:rPr lang="zh-CN" altLang="en-US" dirty="0"/>
              <a:t>个 </a:t>
            </a:r>
            <a:r>
              <a:rPr lang="en-US" altLang="zh-CN" dirty="0"/>
              <a:t>next-key lock</a:t>
            </a:r>
            <a:r>
              <a:rPr lang="zh-CN" altLang="en-US" dirty="0"/>
              <a:t>，分别是 </a:t>
            </a:r>
            <a:r>
              <a:rPr lang="en-US" altLang="zh-CN" dirty="0"/>
              <a:t>(-∞,0]</a:t>
            </a:r>
            <a:r>
              <a:rPr lang="zh-CN" altLang="en-US" dirty="0"/>
              <a:t>、</a:t>
            </a:r>
            <a:r>
              <a:rPr lang="en-US" altLang="zh-CN" dirty="0"/>
              <a:t>(0,5]</a:t>
            </a:r>
            <a:r>
              <a:rPr lang="zh-CN" altLang="en-US" dirty="0"/>
              <a:t>、</a:t>
            </a:r>
            <a:r>
              <a:rPr lang="en-US" altLang="zh-CN" dirty="0"/>
              <a:t>(5,10]</a:t>
            </a:r>
            <a:r>
              <a:rPr lang="zh-CN" altLang="en-US" dirty="0"/>
              <a:t>、</a:t>
            </a:r>
            <a:r>
              <a:rPr lang="en-US" altLang="zh-CN" dirty="0"/>
              <a:t>(10,15]</a:t>
            </a:r>
            <a:r>
              <a:rPr lang="zh-CN" altLang="en-US" dirty="0"/>
              <a:t>、</a:t>
            </a:r>
            <a:r>
              <a:rPr lang="en-US" altLang="zh-CN" dirty="0"/>
              <a:t>(15,20]</a:t>
            </a:r>
            <a:r>
              <a:rPr lang="zh-CN" altLang="en-US" dirty="0"/>
              <a:t>、</a:t>
            </a:r>
            <a:r>
              <a:rPr lang="en-US" altLang="zh-CN" dirty="0"/>
              <a:t>(20, 25]</a:t>
            </a:r>
            <a:r>
              <a:rPr lang="zh-CN" altLang="en-US" dirty="0"/>
              <a:t>、</a:t>
            </a:r>
            <a:r>
              <a:rPr lang="en-US" altLang="zh-CN" dirty="0"/>
              <a:t>(25, +supremum]</a:t>
            </a:r>
            <a:r>
              <a:rPr lang="zh-CN" altLang="en-US" dirty="0"/>
              <a:t>。</a:t>
            </a:r>
            <a:endParaRPr lang="en-US" altLang="zh-CN" dirty="0"/>
          </a:p>
          <a:p>
            <a:endParaRPr lang="en-US" altLang="zh-CN" dirty="0"/>
          </a:p>
          <a:p>
            <a:r>
              <a:rPr lang="zh-CN" altLang="en-US" dirty="0"/>
              <a:t>间隙锁都是前开后开区间的锁。</a:t>
            </a:r>
            <a:endParaRPr lang="zh-CN" altLang="en-US" dirty="0"/>
          </a:p>
          <a:p>
            <a:br>
              <a:rPr lang="zh-CN" altLang="en-US" dirty="0"/>
            </a:br>
            <a:endParaRPr lang="zh-CN" altLang="en-US" dirty="0"/>
          </a:p>
          <a:p>
            <a:r>
              <a:rPr lang="zh-CN" altLang="en-US" dirty="0"/>
              <a:t>你可能会问说，这个 </a:t>
            </a:r>
            <a:r>
              <a:rPr lang="en-US" altLang="zh-CN" dirty="0"/>
              <a:t>supremum </a:t>
            </a:r>
            <a:r>
              <a:rPr lang="zh-CN" altLang="en-US" dirty="0"/>
              <a:t>从哪儿来的呢？</a:t>
            </a:r>
            <a:endParaRPr lang="zh-CN" altLang="en-US" dirty="0"/>
          </a:p>
          <a:p>
            <a:r>
              <a:rPr lang="zh-CN" altLang="en-US" dirty="0"/>
              <a:t>这是因为 </a:t>
            </a:r>
            <a:r>
              <a:rPr lang="en-US" altLang="zh-CN" dirty="0"/>
              <a:t>+∞</a:t>
            </a:r>
            <a:r>
              <a:rPr lang="zh-CN" altLang="en-US" dirty="0"/>
              <a:t>是开区间。实现上，</a:t>
            </a:r>
            <a:r>
              <a:rPr lang="en-US" altLang="zh-CN" dirty="0" err="1"/>
              <a:t>InnoDB</a:t>
            </a:r>
            <a:r>
              <a:rPr lang="en-US" altLang="zh-CN" dirty="0"/>
              <a:t> </a:t>
            </a:r>
            <a:r>
              <a:rPr lang="zh-CN" altLang="en-US" dirty="0"/>
              <a:t>给每个索引加了一个不存在的最大值 </a:t>
            </a:r>
            <a:r>
              <a:rPr lang="en-US" altLang="zh-CN" dirty="0"/>
              <a:t>supremum</a:t>
            </a:r>
            <a:r>
              <a:rPr lang="zh-CN" altLang="en-US" dirty="0"/>
              <a:t>，这样才符合我们前面说的“都是前开后闭区间”。</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8915400" cy="4246245"/>
          </a:xfrm>
          <a:prstGeom prst="rect">
            <a:avLst/>
          </a:prstGeom>
          <a:noFill/>
        </p:spPr>
        <p:txBody>
          <a:bodyPr wrap="square" rtlCol="0">
            <a:spAutoFit/>
          </a:bodyPr>
          <a:lstStyle/>
          <a:p>
            <a:r>
              <a:rPr lang="zh-CN" altLang="en-US" dirty="0"/>
              <a:t>前面介绍了间隙锁和 </a:t>
            </a:r>
            <a:r>
              <a:rPr lang="en-US" altLang="zh-CN" dirty="0"/>
              <a:t>next-key lock </a:t>
            </a:r>
            <a:r>
              <a:rPr lang="zh-CN" altLang="en-US" dirty="0"/>
              <a:t>的概念，但是并没有说明加锁规则。间隙锁的概念理解起来确实有点儿难，尤其在配合上行锁以后，很容易在判断是否会出现锁等待的问题上犯错。</a:t>
            </a:r>
            <a:endParaRPr lang="en-US" altLang="zh-CN" dirty="0"/>
          </a:p>
          <a:p>
            <a:endParaRPr lang="en-US" altLang="zh-CN" dirty="0"/>
          </a:p>
          <a:p>
            <a:r>
              <a:rPr lang="zh-CN" altLang="en-US" b="1" dirty="0"/>
              <a:t>先说总结：加锁规则里面，包含了两个“原则”、两个“优化”和一个“</a:t>
            </a:r>
            <a:r>
              <a:rPr lang="en-US" altLang="zh-CN" b="1" dirty="0"/>
              <a:t>bug”</a:t>
            </a:r>
            <a:r>
              <a:rPr lang="zh-CN" altLang="en-US" b="1" dirty="0"/>
              <a:t>。</a:t>
            </a:r>
            <a:endParaRPr lang="zh-CN" altLang="en-US" dirty="0"/>
          </a:p>
          <a:p>
            <a:br>
              <a:rPr lang="zh-CN" altLang="en-US" dirty="0"/>
            </a:br>
            <a:endParaRPr lang="zh-CN" altLang="en-US" dirty="0"/>
          </a:p>
          <a:p>
            <a:r>
              <a:rPr lang="zh-CN" altLang="en-US" b="1" dirty="0"/>
              <a:t>原则 </a:t>
            </a:r>
            <a:r>
              <a:rPr lang="en-US" altLang="zh-CN" b="1" dirty="0"/>
              <a:t>1</a:t>
            </a:r>
            <a:r>
              <a:rPr lang="zh-CN" altLang="en-US" b="1" dirty="0"/>
              <a:t>：加锁的基本单位是 </a:t>
            </a:r>
            <a:r>
              <a:rPr lang="en-US" altLang="zh-CN" b="1" dirty="0"/>
              <a:t>next-key lock</a:t>
            </a:r>
            <a:r>
              <a:rPr lang="zh-CN" altLang="en-US" b="1" dirty="0"/>
              <a:t>。希望你还记得，</a:t>
            </a:r>
            <a:r>
              <a:rPr lang="en-US" altLang="zh-CN" b="1" dirty="0"/>
              <a:t>next-key lock </a:t>
            </a:r>
            <a:r>
              <a:rPr lang="zh-CN" altLang="en-US" b="1" dirty="0"/>
              <a:t>是前开后闭区间。</a:t>
            </a:r>
            <a:endParaRPr lang="zh-CN" altLang="en-US" dirty="0"/>
          </a:p>
          <a:p>
            <a:r>
              <a:rPr lang="zh-CN" altLang="en-US" b="1" dirty="0"/>
              <a:t>原则 </a:t>
            </a:r>
            <a:r>
              <a:rPr lang="en-US" altLang="zh-CN" b="1" dirty="0"/>
              <a:t>2</a:t>
            </a:r>
            <a:r>
              <a:rPr lang="zh-CN" altLang="en-US" b="1" dirty="0"/>
              <a:t>：查找过程中访问到的对象才会加锁。</a:t>
            </a:r>
            <a:endParaRPr lang="zh-CN" altLang="en-US" dirty="0"/>
          </a:p>
          <a:p>
            <a:r>
              <a:rPr lang="zh-CN" altLang="en-US" b="1" dirty="0"/>
              <a:t>优化 </a:t>
            </a:r>
            <a:r>
              <a:rPr lang="en-US" altLang="zh-CN" b="1" dirty="0"/>
              <a:t>1</a:t>
            </a:r>
            <a:r>
              <a:rPr lang="zh-CN" altLang="en-US" b="1" dirty="0"/>
              <a:t>：索引上的等值查询，给唯一索引加锁的时候，</a:t>
            </a:r>
            <a:r>
              <a:rPr lang="en-US" altLang="zh-CN" b="1" dirty="0"/>
              <a:t>next-key lock </a:t>
            </a:r>
            <a:r>
              <a:rPr lang="zh-CN" altLang="en-US" b="1" dirty="0"/>
              <a:t>退化为行锁。</a:t>
            </a:r>
            <a:endParaRPr lang="zh-CN" altLang="en-US" dirty="0"/>
          </a:p>
          <a:p>
            <a:r>
              <a:rPr lang="zh-CN" altLang="en-US" b="1" dirty="0"/>
              <a:t>优化 </a:t>
            </a:r>
            <a:r>
              <a:rPr lang="en-US" altLang="zh-CN" b="1" dirty="0"/>
              <a:t>2</a:t>
            </a:r>
            <a:r>
              <a:rPr lang="zh-CN" altLang="en-US" b="1" dirty="0"/>
              <a:t>：索引上的等值查询，向右遍历时且最后一个值不满足等值条件的时候，</a:t>
            </a:r>
            <a:r>
              <a:rPr lang="en-US" altLang="zh-CN" b="1" dirty="0"/>
              <a:t>next-key lock </a:t>
            </a:r>
            <a:r>
              <a:rPr lang="zh-CN" altLang="en-US" b="1" dirty="0"/>
              <a:t>退化为间隙锁。</a:t>
            </a:r>
            <a:endParaRPr lang="zh-CN" altLang="en-US" dirty="0"/>
          </a:p>
          <a:p>
            <a:r>
              <a:rPr lang="zh-CN" altLang="en-US" b="1" dirty="0"/>
              <a:t>一个 </a:t>
            </a:r>
            <a:r>
              <a:rPr lang="en-US" altLang="zh-CN" b="1" dirty="0"/>
              <a:t>“bug”</a:t>
            </a:r>
            <a:r>
              <a:rPr lang="zh-CN" altLang="en-US" b="1" dirty="0"/>
              <a:t>：唯一索引上的范围查询会访问到不满足条件的第一个值为止。</a:t>
            </a:r>
            <a:endParaRPr lang="zh-CN" altLang="en-US" dirty="0"/>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723900"/>
            <a:ext cx="8991599" cy="5355312"/>
          </a:xfrm>
          <a:prstGeom prst="rect">
            <a:avLst/>
          </a:prstGeom>
          <a:noFill/>
        </p:spPr>
        <p:txBody>
          <a:bodyPr wrap="square" rtlCol="0">
            <a:spAutoFit/>
          </a:bodyPr>
          <a:lstStyle/>
          <a:p>
            <a:r>
              <a:rPr lang="zh-CN" altLang="en-US" b="1" dirty="0"/>
              <a:t>执行器</a:t>
            </a:r>
            <a:r>
              <a:rPr lang="en-US" altLang="zh-CN" b="1" dirty="0"/>
              <a:t>:</a:t>
            </a:r>
            <a:endParaRPr lang="en-US" altLang="zh-CN" b="1" dirty="0"/>
          </a:p>
          <a:p>
            <a:r>
              <a:rPr lang="en-US" altLang="zh-CN" dirty="0"/>
              <a:t>MySQL </a:t>
            </a:r>
            <a:r>
              <a:rPr lang="zh-CN" altLang="en-US" dirty="0"/>
              <a:t>通过分析器知道了你要做什么，通过优化器知道了该怎么做，于是就进入了执行器阶段，开始执行语句。</a:t>
            </a:r>
            <a:endParaRPr lang="zh-CN" altLang="en-US" dirty="0"/>
          </a:p>
          <a:p>
            <a:r>
              <a:rPr lang="zh-CN" altLang="en-US" dirty="0"/>
              <a:t>开始执行的时候，要先判断一下你对这个表 </a:t>
            </a:r>
            <a:r>
              <a:rPr lang="en-US" altLang="zh-CN" dirty="0"/>
              <a:t>T </a:t>
            </a:r>
            <a:r>
              <a:rPr lang="zh-CN" altLang="en-US" dirty="0"/>
              <a:t>有没有执行查询的权限，如果没有，就会返回没有权限的错误，如下所示 </a:t>
            </a:r>
            <a:r>
              <a:rPr lang="en-US" altLang="zh-CN" dirty="0"/>
              <a:t>(</a:t>
            </a:r>
            <a:r>
              <a:rPr lang="zh-CN" altLang="en-US" dirty="0"/>
              <a:t>在工程实现上，如果命中查询缓存，会在查询缓存返回结果的时候，做权限验证。查询也会在优化器之前调用 </a:t>
            </a:r>
            <a:r>
              <a:rPr lang="en-US" altLang="zh-CN" dirty="0"/>
              <a:t>precheck </a:t>
            </a:r>
            <a:r>
              <a:rPr lang="zh-CN" altLang="en-US" dirty="0"/>
              <a:t>验证权限</a:t>
            </a:r>
            <a:r>
              <a:rPr lang="en-US" altLang="zh-CN" dirty="0"/>
              <a:t>)</a:t>
            </a:r>
            <a:r>
              <a:rPr lang="zh-CN" altLang="en-US" dirty="0"/>
              <a:t>。</a:t>
            </a:r>
            <a:endParaRPr lang="zh-CN" altLang="en-US" dirty="0"/>
          </a:p>
          <a:p>
            <a:endParaRPr lang="zh-CN" altLang="en-US" dirty="0"/>
          </a:p>
          <a:p>
            <a:r>
              <a:rPr lang="zh-CN" altLang="en-US" dirty="0"/>
              <a:t>如果有权限，就打开表继续执行。打开表的时候，执行器就会根据表的引擎定义，去使用这个引擎提供的接口。</a:t>
            </a:r>
            <a:endParaRPr lang="zh-CN" altLang="en-US" dirty="0"/>
          </a:p>
          <a:p>
            <a:br>
              <a:rPr lang="zh-CN" altLang="en-US" dirty="0"/>
            </a:br>
            <a:r>
              <a:rPr lang="en-US" altLang="zh-CN" dirty="0" err="1"/>
              <a:t>mysql</a:t>
            </a:r>
            <a:r>
              <a:rPr lang="en-US" altLang="zh-CN" dirty="0"/>
              <a:t>&gt; select * from T where ID=10</a:t>
            </a:r>
            <a:r>
              <a:rPr lang="zh-CN" altLang="en-US" dirty="0"/>
              <a:t>；</a:t>
            </a:r>
            <a:endParaRPr lang="zh-CN" altLang="en-US" dirty="0"/>
          </a:p>
          <a:p>
            <a:endParaRPr lang="zh-CN" altLang="en-US" dirty="0"/>
          </a:p>
          <a:p>
            <a:r>
              <a:rPr lang="zh-CN" altLang="en-US" dirty="0"/>
              <a:t>比如我们这个例子中的表 </a:t>
            </a:r>
            <a:r>
              <a:rPr lang="en-US" altLang="zh-CN" dirty="0"/>
              <a:t>T </a:t>
            </a:r>
            <a:r>
              <a:rPr lang="zh-CN" altLang="en-US" dirty="0"/>
              <a:t>中，</a:t>
            </a:r>
            <a:r>
              <a:rPr lang="en-US" altLang="zh-CN" dirty="0"/>
              <a:t>ID </a:t>
            </a:r>
            <a:r>
              <a:rPr lang="zh-CN" altLang="en-US" dirty="0"/>
              <a:t>字段没有索引，那么执行器的执行流程是这样的：</a:t>
            </a:r>
            <a:endParaRPr lang="zh-CN" altLang="en-US" dirty="0"/>
          </a:p>
          <a:p>
            <a:endParaRPr lang="zh-CN" altLang="en-US" dirty="0"/>
          </a:p>
          <a:p>
            <a:r>
              <a:rPr lang="zh-CN" altLang="en-US" dirty="0"/>
              <a:t>调用 </a:t>
            </a:r>
            <a:r>
              <a:rPr lang="en-US" altLang="zh-CN" dirty="0" err="1"/>
              <a:t>InnoDB</a:t>
            </a:r>
            <a:r>
              <a:rPr lang="en-US" altLang="zh-CN" dirty="0"/>
              <a:t> </a:t>
            </a:r>
            <a:r>
              <a:rPr lang="zh-CN" altLang="en-US" dirty="0"/>
              <a:t>引擎接口取这个表的第一行，判断 </a:t>
            </a:r>
            <a:r>
              <a:rPr lang="en-US" altLang="zh-CN" dirty="0"/>
              <a:t>ID </a:t>
            </a:r>
            <a:r>
              <a:rPr lang="zh-CN" altLang="en-US" dirty="0"/>
              <a:t>值是不是 </a:t>
            </a:r>
            <a:r>
              <a:rPr lang="en-US" altLang="zh-CN" dirty="0"/>
              <a:t>10</a:t>
            </a:r>
            <a:r>
              <a:rPr lang="zh-CN" altLang="en-US" dirty="0"/>
              <a:t>，如果不是则跳过，如果是则将这行存在结果集中；</a:t>
            </a:r>
            <a:endParaRPr lang="zh-CN" altLang="en-US" dirty="0"/>
          </a:p>
          <a:p>
            <a:r>
              <a:rPr lang="zh-CN" altLang="en-US" dirty="0"/>
              <a:t>调用引擎接口取“下一行”，重复相同的判断逻辑，直到取到这个表的最后一行。</a:t>
            </a:r>
            <a:endParaRPr lang="zh-CN" altLang="en-US" dirty="0"/>
          </a:p>
          <a:p>
            <a:r>
              <a:rPr lang="zh-CN" altLang="en-US" dirty="0"/>
              <a:t>执行器将上述遍历过程中所有满足条件的行组成的记录集作为结果集返回给客户端。</a:t>
            </a:r>
            <a:endParaRPr lang="zh-CN" altLang="en-US" dirty="0"/>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571501"/>
            <a:ext cx="6705600" cy="646331"/>
          </a:xfrm>
          <a:prstGeom prst="rect">
            <a:avLst/>
          </a:prstGeom>
        </p:spPr>
        <p:txBody>
          <a:bodyPr wrap="square">
            <a:spAutoFit/>
          </a:bodyPr>
          <a:lstStyle/>
          <a:p>
            <a:r>
              <a:rPr lang="zh-CN" altLang="en-US" b="1" dirty="0"/>
              <a:t>案例一：等值查询间隙锁</a:t>
            </a:r>
            <a:endParaRPr lang="zh-CN" altLang="en-US" dirty="0"/>
          </a:p>
          <a:p>
            <a:r>
              <a:rPr lang="zh-CN" altLang="en-US" dirty="0"/>
              <a:t>第一个例子是关于等值条件操作间隙：</a:t>
            </a:r>
            <a:endParaRPr lang="zh-CN" altLang="en-US" dirty="0">
              <a:effectLs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95400" y="1217832"/>
            <a:ext cx="5982322" cy="2000498"/>
          </a:xfrm>
          <a:prstGeom prst="rect">
            <a:avLst/>
          </a:prstGeom>
        </p:spPr>
      </p:pic>
      <p:sp>
        <p:nvSpPr>
          <p:cNvPr id="5" name="文本框 4"/>
          <p:cNvSpPr txBox="1"/>
          <p:nvPr/>
        </p:nvSpPr>
        <p:spPr>
          <a:xfrm>
            <a:off x="571500" y="3481505"/>
            <a:ext cx="8001000" cy="2031325"/>
          </a:xfrm>
          <a:prstGeom prst="rect">
            <a:avLst/>
          </a:prstGeom>
          <a:noFill/>
        </p:spPr>
        <p:txBody>
          <a:bodyPr wrap="square" rtlCol="0">
            <a:spAutoFit/>
          </a:bodyPr>
          <a:lstStyle/>
          <a:p>
            <a:r>
              <a:rPr lang="zh-CN" altLang="en-US" dirty="0"/>
              <a:t>由于表 </a:t>
            </a:r>
            <a:r>
              <a:rPr lang="en-US" altLang="zh-CN" dirty="0"/>
              <a:t>t </a:t>
            </a:r>
            <a:r>
              <a:rPr lang="zh-CN" altLang="en-US" dirty="0"/>
              <a:t>中没有 </a:t>
            </a:r>
            <a:r>
              <a:rPr lang="en-US" altLang="zh-CN" dirty="0"/>
              <a:t>id=7 </a:t>
            </a:r>
            <a:r>
              <a:rPr lang="zh-CN" altLang="en-US" dirty="0"/>
              <a:t>的记录，所以用我们上面提到的加锁规则判断一下的话：</a:t>
            </a:r>
            <a:endParaRPr lang="zh-CN" altLang="en-US" dirty="0"/>
          </a:p>
          <a:p>
            <a:r>
              <a:rPr lang="zh-CN" altLang="en-US" dirty="0"/>
              <a:t>根据原则 </a:t>
            </a:r>
            <a:r>
              <a:rPr lang="en-US" altLang="zh-CN" dirty="0"/>
              <a:t>1</a:t>
            </a:r>
            <a:r>
              <a:rPr lang="zh-CN" altLang="en-US" dirty="0"/>
              <a:t>，加锁单位是 </a:t>
            </a:r>
            <a:r>
              <a:rPr lang="en-US" altLang="zh-CN" dirty="0"/>
              <a:t>next-key lock</a:t>
            </a:r>
            <a:r>
              <a:rPr lang="zh-CN" altLang="en-US" dirty="0"/>
              <a:t>，</a:t>
            </a:r>
            <a:r>
              <a:rPr lang="en-US" altLang="zh-CN" dirty="0"/>
              <a:t>session A </a:t>
            </a:r>
            <a:r>
              <a:rPr lang="zh-CN" altLang="en-US" dirty="0"/>
              <a:t>加锁范围就是 </a:t>
            </a:r>
            <a:r>
              <a:rPr lang="en-US" altLang="zh-CN" dirty="0"/>
              <a:t>(5,10]</a:t>
            </a:r>
            <a:r>
              <a:rPr lang="zh-CN" altLang="en-US" dirty="0"/>
              <a:t>；</a:t>
            </a:r>
            <a:endParaRPr lang="zh-CN" altLang="en-US" dirty="0"/>
          </a:p>
          <a:p>
            <a:r>
              <a:rPr lang="zh-CN" altLang="en-US" dirty="0"/>
              <a:t>同时根据优化 </a:t>
            </a:r>
            <a:r>
              <a:rPr lang="en-US" altLang="zh-CN" dirty="0"/>
              <a:t>2</a:t>
            </a:r>
            <a:r>
              <a:rPr lang="zh-CN" altLang="en-US" dirty="0"/>
              <a:t>，这是一个等值查询 </a:t>
            </a:r>
            <a:r>
              <a:rPr lang="en-US" altLang="zh-CN" dirty="0"/>
              <a:t>(id=7)</a:t>
            </a:r>
            <a:r>
              <a:rPr lang="zh-CN" altLang="en-US" dirty="0"/>
              <a:t>，而 </a:t>
            </a:r>
            <a:r>
              <a:rPr lang="en-US" altLang="zh-CN" dirty="0"/>
              <a:t>id=10 </a:t>
            </a:r>
            <a:r>
              <a:rPr lang="zh-CN" altLang="en-US" dirty="0"/>
              <a:t>不满足查询条件，</a:t>
            </a:r>
            <a:r>
              <a:rPr lang="en-US" altLang="zh-CN" dirty="0"/>
              <a:t>next-key lock </a:t>
            </a:r>
            <a:r>
              <a:rPr lang="zh-CN" altLang="en-US" dirty="0"/>
              <a:t>退化成间隙锁，因此最终加锁的范围是 </a:t>
            </a:r>
            <a:r>
              <a:rPr lang="en-US" altLang="zh-CN" dirty="0"/>
              <a:t>(5,10)</a:t>
            </a:r>
            <a:r>
              <a:rPr lang="zh-CN" altLang="en-US" dirty="0"/>
              <a:t>。</a:t>
            </a:r>
            <a:endParaRPr lang="zh-CN" altLang="en-US" dirty="0"/>
          </a:p>
          <a:p>
            <a:r>
              <a:rPr lang="zh-CN" altLang="en-US" dirty="0"/>
              <a:t>所以，</a:t>
            </a:r>
            <a:r>
              <a:rPr lang="en-US" altLang="zh-CN" dirty="0"/>
              <a:t>session B </a:t>
            </a:r>
            <a:r>
              <a:rPr lang="zh-CN" altLang="en-US" dirty="0"/>
              <a:t>要往这个间隙里面插入 </a:t>
            </a:r>
            <a:r>
              <a:rPr lang="en-US" altLang="zh-CN" dirty="0"/>
              <a:t>id=8 </a:t>
            </a:r>
            <a:r>
              <a:rPr lang="zh-CN" altLang="en-US" dirty="0"/>
              <a:t>的记录会被锁住，但是 </a:t>
            </a:r>
            <a:r>
              <a:rPr lang="en-US" altLang="zh-CN" dirty="0"/>
              <a:t>session C </a:t>
            </a:r>
            <a:r>
              <a:rPr lang="zh-CN" altLang="en-US" dirty="0"/>
              <a:t>修改 </a:t>
            </a:r>
            <a:r>
              <a:rPr lang="en-US" altLang="zh-CN" dirty="0"/>
              <a:t>id=10 </a:t>
            </a:r>
            <a:r>
              <a:rPr lang="zh-CN" altLang="en-US" dirty="0"/>
              <a:t>这行是可以的。</a:t>
            </a:r>
            <a:endParaRPr lang="zh-CN" altLang="en-US" dirty="0"/>
          </a:p>
          <a:p>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71500"/>
            <a:ext cx="2973891" cy="369332"/>
          </a:xfrm>
          <a:prstGeom prst="rect">
            <a:avLst/>
          </a:prstGeom>
        </p:spPr>
        <p:txBody>
          <a:bodyPr wrap="none">
            <a:spAutoFit/>
          </a:bodyPr>
          <a:lstStyle/>
          <a:p>
            <a:r>
              <a:rPr lang="zh-CN" altLang="en-US" b="1" dirty="0"/>
              <a:t>案例二：非唯一索引等值锁</a:t>
            </a:r>
            <a:endParaRPr lang="zh-CN" altLang="en-US" dirty="0">
              <a:effectLst/>
            </a:endParaRPr>
          </a:p>
        </p:txBody>
      </p:sp>
      <p:pic>
        <p:nvPicPr>
          <p:cNvPr id="14337"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76600" y="647700"/>
            <a:ext cx="4745541"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52400" y="2019300"/>
            <a:ext cx="8229599" cy="3785652"/>
          </a:xfrm>
          <a:prstGeom prst="rect">
            <a:avLst/>
          </a:prstGeom>
          <a:noFill/>
        </p:spPr>
        <p:txBody>
          <a:bodyPr wrap="square" rtlCol="0">
            <a:spAutoFit/>
          </a:bodyPr>
          <a:lstStyle/>
          <a:p>
            <a:r>
              <a:rPr lang="zh-CN" altLang="en-US" sz="1200" dirty="0"/>
              <a:t>看到这个例子，你是不是有一种“该锁的不锁，不该锁的乱锁”的感觉？我们来分析一下吧。</a:t>
            </a:r>
            <a:endParaRPr lang="zh-CN" altLang="en-US" sz="1200" dirty="0"/>
          </a:p>
          <a:p>
            <a:r>
              <a:rPr lang="zh-CN" altLang="en-US" sz="1200" dirty="0"/>
              <a:t>这里 </a:t>
            </a:r>
            <a:r>
              <a:rPr lang="en-US" altLang="zh-CN" sz="1200" dirty="0"/>
              <a:t>session A </a:t>
            </a:r>
            <a:r>
              <a:rPr lang="zh-CN" altLang="en-US" sz="1200" dirty="0"/>
              <a:t>要给索引 </a:t>
            </a:r>
            <a:r>
              <a:rPr lang="en-US" altLang="zh-CN" sz="1200" dirty="0"/>
              <a:t>c </a:t>
            </a:r>
            <a:r>
              <a:rPr lang="zh-CN" altLang="en-US" sz="1200" dirty="0"/>
              <a:t>上 </a:t>
            </a:r>
            <a:r>
              <a:rPr lang="en-US" altLang="zh-CN" sz="1200" dirty="0"/>
              <a:t>c=5 </a:t>
            </a:r>
            <a:r>
              <a:rPr lang="zh-CN" altLang="en-US" sz="1200" dirty="0"/>
              <a:t>的这一行加上读锁。</a:t>
            </a:r>
            <a:endParaRPr lang="zh-CN" altLang="en-US" sz="1200" dirty="0"/>
          </a:p>
          <a:p>
            <a:br>
              <a:rPr lang="zh-CN" altLang="en-US" sz="1200" dirty="0"/>
            </a:br>
            <a:endParaRPr lang="zh-CN" altLang="en-US" sz="1200" dirty="0"/>
          </a:p>
          <a:p>
            <a:r>
              <a:rPr lang="zh-CN" altLang="en-US" sz="1200" dirty="0"/>
              <a:t>根据原则 </a:t>
            </a:r>
            <a:r>
              <a:rPr lang="en-US" altLang="zh-CN" sz="1200" dirty="0"/>
              <a:t>1</a:t>
            </a:r>
            <a:r>
              <a:rPr lang="zh-CN" altLang="en-US" sz="1200" dirty="0"/>
              <a:t>，加锁单位是 </a:t>
            </a:r>
            <a:r>
              <a:rPr lang="en-US" altLang="zh-CN" sz="1200" dirty="0"/>
              <a:t>next-key lock</a:t>
            </a:r>
            <a:r>
              <a:rPr lang="zh-CN" altLang="en-US" sz="1200" dirty="0"/>
              <a:t>，因此会给 </a:t>
            </a:r>
            <a:r>
              <a:rPr lang="en-US" altLang="zh-CN" sz="1200" dirty="0"/>
              <a:t>(0,5] </a:t>
            </a:r>
            <a:r>
              <a:rPr lang="zh-CN" altLang="en-US" sz="1200" dirty="0"/>
              <a:t>加上 </a:t>
            </a:r>
            <a:r>
              <a:rPr lang="en-US" altLang="zh-CN" sz="1200" dirty="0"/>
              <a:t>next-key lock</a:t>
            </a:r>
            <a:r>
              <a:rPr lang="zh-CN" altLang="en-US" sz="1200" dirty="0"/>
              <a:t>。</a:t>
            </a:r>
            <a:endParaRPr lang="zh-CN" altLang="en-US" sz="1200" dirty="0"/>
          </a:p>
          <a:p>
            <a:r>
              <a:rPr lang="zh-CN" altLang="en-US" sz="1200" dirty="0"/>
              <a:t>要注意 </a:t>
            </a:r>
            <a:r>
              <a:rPr lang="en-US" altLang="zh-CN" sz="1200" dirty="0"/>
              <a:t>c </a:t>
            </a:r>
            <a:r>
              <a:rPr lang="zh-CN" altLang="en-US" sz="1200" dirty="0"/>
              <a:t>是普通索引，因此仅访问 </a:t>
            </a:r>
            <a:r>
              <a:rPr lang="en-US" altLang="zh-CN" sz="1200" dirty="0"/>
              <a:t>c=5 </a:t>
            </a:r>
            <a:r>
              <a:rPr lang="zh-CN" altLang="en-US" sz="1200" dirty="0"/>
              <a:t>这一条记录是不能马上停下来的，需要向右遍历，查到 </a:t>
            </a:r>
            <a:r>
              <a:rPr lang="en-US" altLang="zh-CN" sz="1200" dirty="0"/>
              <a:t>c=10 </a:t>
            </a:r>
            <a:r>
              <a:rPr lang="zh-CN" altLang="en-US" sz="1200" dirty="0"/>
              <a:t>才放弃。根据原则 </a:t>
            </a:r>
            <a:r>
              <a:rPr lang="en-US" altLang="zh-CN" sz="1200" dirty="0"/>
              <a:t>2</a:t>
            </a:r>
            <a:r>
              <a:rPr lang="zh-CN" altLang="en-US" sz="1200" dirty="0"/>
              <a:t>，访问到的都要加锁，因此要给 </a:t>
            </a:r>
            <a:r>
              <a:rPr lang="en-US" altLang="zh-CN" sz="1200" dirty="0"/>
              <a:t>(5,10] </a:t>
            </a:r>
            <a:r>
              <a:rPr lang="zh-CN" altLang="en-US" sz="1200" dirty="0"/>
              <a:t>加 </a:t>
            </a:r>
            <a:r>
              <a:rPr lang="en-US" altLang="zh-CN" sz="1200" dirty="0"/>
              <a:t>next-key lock</a:t>
            </a:r>
            <a:r>
              <a:rPr lang="zh-CN" altLang="en-US" sz="1200" dirty="0"/>
              <a:t>。</a:t>
            </a:r>
            <a:endParaRPr lang="zh-CN" altLang="en-US" sz="1200" dirty="0"/>
          </a:p>
          <a:p>
            <a:r>
              <a:rPr lang="zh-CN" altLang="en-US" sz="1200" dirty="0"/>
              <a:t>但是同时这个符合优化 </a:t>
            </a:r>
            <a:r>
              <a:rPr lang="en-US" altLang="zh-CN" sz="1200" dirty="0"/>
              <a:t>2</a:t>
            </a:r>
            <a:r>
              <a:rPr lang="zh-CN" altLang="en-US" sz="1200" dirty="0"/>
              <a:t>：等值判断，向右遍历，最后一个值不满足 </a:t>
            </a:r>
            <a:r>
              <a:rPr lang="en-US" altLang="zh-CN" sz="1200" dirty="0"/>
              <a:t>c=5 </a:t>
            </a:r>
            <a:r>
              <a:rPr lang="zh-CN" altLang="en-US" sz="1200" dirty="0"/>
              <a:t>这个等值条件，因此退化成间隙锁 </a:t>
            </a:r>
            <a:r>
              <a:rPr lang="en-US" altLang="zh-CN" sz="1200" dirty="0"/>
              <a:t>(5,10)</a:t>
            </a:r>
            <a:r>
              <a:rPr lang="zh-CN" altLang="en-US" sz="1200" dirty="0"/>
              <a:t>。</a:t>
            </a:r>
            <a:endParaRPr lang="zh-CN" altLang="en-US" sz="1200" dirty="0"/>
          </a:p>
          <a:p>
            <a:r>
              <a:rPr lang="zh-CN" altLang="en-US" sz="1200" dirty="0"/>
              <a:t>根据原则 </a:t>
            </a:r>
            <a:r>
              <a:rPr lang="en-US" altLang="zh-CN" sz="1200" dirty="0"/>
              <a:t>2 </a:t>
            </a:r>
            <a:r>
              <a:rPr lang="zh-CN" altLang="en-US" sz="1200" dirty="0"/>
              <a:t>，</a:t>
            </a:r>
            <a:r>
              <a:rPr lang="zh-CN" altLang="en-US" sz="1200" b="1" dirty="0"/>
              <a:t>只有访问到的对象才会加锁，这个查询使用覆盖索引，并不需要访问主键索引，所以主键索引上没有加任何锁，这就是为什么 </a:t>
            </a:r>
            <a:r>
              <a:rPr lang="en-US" altLang="zh-CN" sz="1200" b="1" dirty="0"/>
              <a:t>session B </a:t>
            </a:r>
            <a:r>
              <a:rPr lang="zh-CN" altLang="en-US" sz="1200" b="1" dirty="0"/>
              <a:t>的 </a:t>
            </a:r>
            <a:r>
              <a:rPr lang="en-US" altLang="zh-CN" sz="1200" b="1" dirty="0"/>
              <a:t>update </a:t>
            </a:r>
            <a:r>
              <a:rPr lang="zh-CN" altLang="en-US" sz="1200" b="1" dirty="0"/>
              <a:t>语句可以执行完成。</a:t>
            </a:r>
            <a:endParaRPr lang="zh-CN" altLang="en-US" sz="1200" dirty="0"/>
          </a:p>
          <a:p>
            <a:r>
              <a:rPr lang="zh-CN" altLang="en-US" sz="1200" dirty="0"/>
              <a:t>但 </a:t>
            </a:r>
            <a:r>
              <a:rPr lang="en-US" altLang="zh-CN" sz="1200" dirty="0"/>
              <a:t>session C </a:t>
            </a:r>
            <a:r>
              <a:rPr lang="zh-CN" altLang="en-US" sz="1200" dirty="0"/>
              <a:t>要插入一个 </a:t>
            </a:r>
            <a:r>
              <a:rPr lang="en-US" altLang="zh-CN" sz="1200" dirty="0"/>
              <a:t>(7,7,7) </a:t>
            </a:r>
            <a:r>
              <a:rPr lang="zh-CN" altLang="en-US" sz="1200" dirty="0"/>
              <a:t>的记录，就会被 </a:t>
            </a:r>
            <a:r>
              <a:rPr lang="en-US" altLang="zh-CN" sz="1200" dirty="0"/>
              <a:t>session A </a:t>
            </a:r>
            <a:r>
              <a:rPr lang="zh-CN" altLang="en-US" sz="1200" dirty="0"/>
              <a:t>的间隙锁 </a:t>
            </a:r>
            <a:r>
              <a:rPr lang="en-US" altLang="zh-CN" sz="1200" dirty="0"/>
              <a:t>(5,10) </a:t>
            </a:r>
            <a:r>
              <a:rPr lang="zh-CN" altLang="en-US" sz="1200" dirty="0"/>
              <a:t>锁住。</a:t>
            </a:r>
            <a:endParaRPr lang="zh-CN" altLang="en-US" sz="1200" dirty="0"/>
          </a:p>
          <a:p>
            <a:br>
              <a:rPr lang="zh-CN" altLang="en-US" sz="1200" dirty="0"/>
            </a:br>
            <a:endParaRPr lang="zh-CN" altLang="en-US" sz="1200" dirty="0"/>
          </a:p>
          <a:p>
            <a:r>
              <a:rPr lang="zh-CN" altLang="en-US" sz="1200" dirty="0"/>
              <a:t>需要注意，在这个例子中，</a:t>
            </a:r>
            <a:r>
              <a:rPr lang="en-US" altLang="zh-CN" sz="1200" dirty="0"/>
              <a:t>lock in share mode </a:t>
            </a:r>
            <a:r>
              <a:rPr lang="zh-CN" altLang="en-US" sz="1200" dirty="0"/>
              <a:t>只锁覆盖索引，但是如果是 </a:t>
            </a:r>
            <a:r>
              <a:rPr lang="en-US" altLang="zh-CN" sz="1200" dirty="0"/>
              <a:t>for update </a:t>
            </a:r>
            <a:r>
              <a:rPr lang="zh-CN" altLang="en-US" sz="1200" dirty="0"/>
              <a:t>就不一样了。 执行 </a:t>
            </a:r>
            <a:r>
              <a:rPr lang="en-US" altLang="zh-CN" sz="1200" dirty="0"/>
              <a:t>for update </a:t>
            </a:r>
            <a:r>
              <a:rPr lang="zh-CN" altLang="en-US" sz="1200" dirty="0"/>
              <a:t>时，系统会认为你接下来要更新数据，因此会顺便给主键索引上满足条件的行加上行锁。</a:t>
            </a:r>
            <a:endParaRPr lang="zh-CN" altLang="en-US" sz="1200" dirty="0"/>
          </a:p>
          <a:p>
            <a:br>
              <a:rPr lang="zh-CN" altLang="en-US" sz="1200" dirty="0"/>
            </a:br>
            <a:endParaRPr lang="zh-CN" altLang="en-US" sz="1200" dirty="0"/>
          </a:p>
          <a:p>
            <a:r>
              <a:rPr lang="zh-CN" altLang="en-US" sz="1200" dirty="0"/>
              <a:t>这个例子说明，</a:t>
            </a:r>
            <a:r>
              <a:rPr lang="zh-CN" altLang="en-US" sz="1200" b="1" dirty="0"/>
              <a:t>锁是加在索引上的；同时，它给我们的指导是，如果你要用 </a:t>
            </a:r>
            <a:r>
              <a:rPr lang="en-US" altLang="zh-CN" sz="1200" b="1" dirty="0"/>
              <a:t>lock in share mode </a:t>
            </a:r>
            <a:r>
              <a:rPr lang="zh-CN" altLang="en-US" sz="1200" b="1" dirty="0"/>
              <a:t>来给行加读锁避免数据被更新的话，就必须得绕过覆盖索引的优化，在查询字段中加入索引中不存在的字段</a:t>
            </a:r>
            <a:r>
              <a:rPr lang="zh-CN" altLang="en-US" sz="1200" dirty="0"/>
              <a:t>。比如，将 </a:t>
            </a:r>
            <a:r>
              <a:rPr lang="en-US" altLang="zh-CN" sz="1200" dirty="0"/>
              <a:t>session A </a:t>
            </a:r>
            <a:r>
              <a:rPr lang="zh-CN" altLang="en-US" sz="1200" dirty="0"/>
              <a:t>的查询语句改成 </a:t>
            </a:r>
            <a:r>
              <a:rPr lang="en-US" altLang="zh-CN" sz="1200" dirty="0"/>
              <a:t>select d from t where c=5 lock in share mode</a:t>
            </a:r>
            <a:r>
              <a:rPr lang="zh-CN" altLang="en-US" sz="1200" dirty="0"/>
              <a:t>。你可以自己验证一下效果。</a:t>
            </a:r>
            <a:endParaRPr lang="zh-CN" altLang="en-US" dirty="0"/>
          </a:p>
        </p:txBody>
      </p:sp>
      <p:pic>
        <p:nvPicPr>
          <p:cNvPr id="5" name="图片 4"/>
          <p:cNvPicPr>
            <a:picLocks noChangeAspect="1"/>
          </p:cNvPicPr>
          <p:nvPr/>
        </p:nvPicPr>
        <p:blipFill>
          <a:blip r:embed="rId2"/>
          <a:stretch>
            <a:fillRect/>
          </a:stretch>
        </p:blipFill>
        <p:spPr>
          <a:xfrm>
            <a:off x="76200" y="1175266"/>
            <a:ext cx="3163427" cy="6096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571500"/>
            <a:ext cx="2741456" cy="369332"/>
          </a:xfrm>
          <a:prstGeom prst="rect">
            <a:avLst/>
          </a:prstGeom>
        </p:spPr>
        <p:txBody>
          <a:bodyPr wrap="none">
            <a:spAutoFit/>
          </a:bodyPr>
          <a:lstStyle/>
          <a:p>
            <a:r>
              <a:rPr lang="zh-CN" altLang="en-US" b="1" dirty="0">
                <a:solidFill>
                  <a:srgbClr val="222222"/>
                </a:solidFill>
                <a:latin typeface="Courier New" panose="02070409020205090404" pitchFamily="49" charset="0"/>
              </a:rPr>
              <a:t>案例三：主键索引范围锁</a:t>
            </a:r>
            <a:endParaRPr lang="zh-CN" altLang="en-US" dirty="0">
              <a:effectLst/>
            </a:endParaRPr>
          </a:p>
        </p:txBody>
      </p:sp>
      <p:sp>
        <p:nvSpPr>
          <p:cNvPr id="3" name="矩形 2"/>
          <p:cNvSpPr/>
          <p:nvPr/>
        </p:nvSpPr>
        <p:spPr>
          <a:xfrm>
            <a:off x="0" y="940832"/>
            <a:ext cx="6858000" cy="646331"/>
          </a:xfrm>
          <a:prstGeom prst="rect">
            <a:avLst/>
          </a:prstGeom>
        </p:spPr>
        <p:txBody>
          <a:bodyPr wrap="square">
            <a:spAutoFit/>
          </a:bodyPr>
          <a:lstStyle/>
          <a:p>
            <a:r>
              <a:rPr lang="en-US" altLang="zh-CN" dirty="0"/>
              <a:t>select * from t where id=10 for update;</a:t>
            </a:r>
            <a:endParaRPr lang="en-US" altLang="zh-CN" dirty="0"/>
          </a:p>
          <a:p>
            <a:r>
              <a:rPr lang="en-US" altLang="zh-CN" dirty="0"/>
              <a:t>select * from t where id&gt;=10 and id&lt;11 for update;</a:t>
            </a:r>
            <a:endParaRPr lang="zh-CN" altLang="en-US" dirty="0"/>
          </a:p>
        </p:txBody>
      </p:sp>
      <p:pic>
        <p:nvPicPr>
          <p:cNvPr id="15361"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91200" y="616048"/>
            <a:ext cx="2941978" cy="169802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6201" y="2300578"/>
            <a:ext cx="8656978" cy="2769989"/>
          </a:xfrm>
          <a:prstGeom prst="rect">
            <a:avLst/>
          </a:prstGeom>
          <a:noFill/>
        </p:spPr>
        <p:txBody>
          <a:bodyPr wrap="square" rtlCol="0">
            <a:spAutoFit/>
          </a:bodyPr>
          <a:lstStyle/>
          <a:p>
            <a:r>
              <a:rPr lang="zh-CN" altLang="en-US" sz="1200" dirty="0"/>
              <a:t>现在我们就用前面提到的加锁规则，来分析一下 </a:t>
            </a:r>
            <a:r>
              <a:rPr lang="en-US" altLang="zh-CN" sz="1200" dirty="0"/>
              <a:t>session A </a:t>
            </a:r>
            <a:r>
              <a:rPr lang="zh-CN" altLang="en-US" sz="1200" dirty="0"/>
              <a:t>会加什么锁呢？</a:t>
            </a:r>
            <a:endParaRPr lang="zh-CN" altLang="en-US" sz="1200" dirty="0"/>
          </a:p>
          <a:p>
            <a:endParaRPr lang="zh-CN" altLang="en-US" sz="1200" dirty="0"/>
          </a:p>
          <a:p>
            <a:r>
              <a:rPr lang="zh-CN" altLang="en-US" sz="1200" dirty="0"/>
              <a:t>开始执行的时候，要找到第一个 </a:t>
            </a:r>
            <a:r>
              <a:rPr lang="en-US" altLang="zh-CN" sz="1200" dirty="0"/>
              <a:t>id=10 </a:t>
            </a:r>
            <a:r>
              <a:rPr lang="zh-CN" altLang="en-US" sz="1200" dirty="0"/>
              <a:t>的行，因此本该是 </a:t>
            </a:r>
            <a:r>
              <a:rPr lang="en-US" altLang="zh-CN" sz="1200" dirty="0"/>
              <a:t>next-key lock(5,10]</a:t>
            </a:r>
            <a:r>
              <a:rPr lang="zh-CN" altLang="en-US" sz="1200" dirty="0"/>
              <a:t>。 根据优化 </a:t>
            </a:r>
            <a:r>
              <a:rPr lang="en-US" altLang="zh-CN" sz="1200" dirty="0"/>
              <a:t>1</a:t>
            </a:r>
            <a:r>
              <a:rPr lang="zh-CN" altLang="en-US" sz="1200" dirty="0"/>
              <a:t>， 主键 </a:t>
            </a:r>
            <a:r>
              <a:rPr lang="en-US" altLang="zh-CN" sz="1200" dirty="0"/>
              <a:t>id </a:t>
            </a:r>
            <a:r>
              <a:rPr lang="zh-CN" altLang="en-US" sz="1200" dirty="0"/>
              <a:t>上的等值条件，退化成行锁，只加了 </a:t>
            </a:r>
            <a:r>
              <a:rPr lang="en-US" altLang="zh-CN" sz="1200" dirty="0"/>
              <a:t>id=10 </a:t>
            </a:r>
            <a:r>
              <a:rPr lang="zh-CN" altLang="en-US" sz="1200" dirty="0"/>
              <a:t>这一行的行锁。</a:t>
            </a:r>
            <a:endParaRPr lang="zh-CN" altLang="en-US" sz="1200" dirty="0"/>
          </a:p>
          <a:p>
            <a:endParaRPr lang="zh-CN" altLang="en-US" sz="1200" dirty="0"/>
          </a:p>
          <a:p>
            <a:r>
              <a:rPr lang="zh-CN" altLang="en-US" sz="1200" dirty="0"/>
              <a:t>范围查找就往后继续找，找到 </a:t>
            </a:r>
            <a:r>
              <a:rPr lang="en-US" altLang="zh-CN" sz="1200" dirty="0"/>
              <a:t>id=15 </a:t>
            </a:r>
            <a:r>
              <a:rPr lang="zh-CN" altLang="en-US" sz="1200" dirty="0"/>
              <a:t>这一行停下来，因此需要加 </a:t>
            </a:r>
            <a:r>
              <a:rPr lang="en-US" altLang="zh-CN" sz="1200" dirty="0"/>
              <a:t>next-key lock(10,15]</a:t>
            </a:r>
            <a:r>
              <a:rPr lang="zh-CN" altLang="en-US" sz="1200" dirty="0"/>
              <a:t>。</a:t>
            </a:r>
            <a:endParaRPr lang="zh-CN" altLang="en-US" sz="1200" dirty="0"/>
          </a:p>
          <a:p>
            <a:endParaRPr lang="zh-CN" altLang="en-US" sz="1200" dirty="0"/>
          </a:p>
          <a:p>
            <a:r>
              <a:rPr lang="zh-CN" altLang="en-US" sz="1200" dirty="0"/>
              <a:t>所以，</a:t>
            </a:r>
            <a:r>
              <a:rPr lang="en-US" altLang="zh-CN" sz="1200" dirty="0"/>
              <a:t>session A </a:t>
            </a:r>
            <a:r>
              <a:rPr lang="zh-CN" altLang="en-US" sz="1200" dirty="0"/>
              <a:t>这时候锁的范围就是主键索引上，行锁 </a:t>
            </a:r>
            <a:r>
              <a:rPr lang="en-US" altLang="zh-CN" sz="1200" dirty="0"/>
              <a:t>id=10 </a:t>
            </a:r>
            <a:r>
              <a:rPr lang="zh-CN" altLang="en-US" sz="1200" dirty="0"/>
              <a:t>和 </a:t>
            </a:r>
            <a:r>
              <a:rPr lang="en-US" altLang="zh-CN" sz="1200" dirty="0"/>
              <a:t>next-key lock(10,15]</a:t>
            </a:r>
            <a:r>
              <a:rPr lang="zh-CN" altLang="en-US" sz="1200" dirty="0"/>
              <a:t>。这样，</a:t>
            </a:r>
            <a:r>
              <a:rPr lang="en-US" altLang="zh-CN" sz="1200" dirty="0"/>
              <a:t>session B </a:t>
            </a:r>
            <a:r>
              <a:rPr lang="zh-CN" altLang="en-US" sz="1200" dirty="0"/>
              <a:t>和 </a:t>
            </a:r>
            <a:r>
              <a:rPr lang="en-US" altLang="zh-CN" sz="1200" dirty="0"/>
              <a:t>session C </a:t>
            </a:r>
            <a:r>
              <a:rPr lang="zh-CN" altLang="en-US" sz="1200" dirty="0"/>
              <a:t>的结果你就能理解了。</a:t>
            </a:r>
            <a:endParaRPr lang="zh-CN" altLang="en-US" sz="1200" dirty="0"/>
          </a:p>
          <a:p>
            <a:br>
              <a:rPr lang="zh-CN" altLang="en-US" sz="1200" dirty="0"/>
            </a:br>
            <a:endParaRPr lang="zh-CN" altLang="en-US" sz="1200" dirty="0"/>
          </a:p>
          <a:p>
            <a:r>
              <a:rPr lang="zh-CN" altLang="en-US" sz="1200" dirty="0"/>
              <a:t>这里你需要注意一点，首次 </a:t>
            </a:r>
            <a:r>
              <a:rPr lang="en-US" altLang="zh-CN" sz="1200" dirty="0"/>
              <a:t>session A </a:t>
            </a:r>
            <a:r>
              <a:rPr lang="zh-CN" altLang="en-US" sz="1200" dirty="0"/>
              <a:t>定位查找 </a:t>
            </a:r>
            <a:r>
              <a:rPr lang="en-US" altLang="zh-CN" sz="1200" dirty="0"/>
              <a:t>id=10 </a:t>
            </a:r>
            <a:r>
              <a:rPr lang="zh-CN" altLang="en-US" sz="1200" dirty="0"/>
              <a:t>的行的时候，是当做等值查询来判断的，而向右扫描到 </a:t>
            </a:r>
            <a:r>
              <a:rPr lang="en-US" altLang="zh-CN" sz="1200" dirty="0"/>
              <a:t>id=15 </a:t>
            </a:r>
            <a:r>
              <a:rPr lang="zh-CN" altLang="en-US" sz="1200" dirty="0"/>
              <a:t>的时候，用的是范围查询判断。</a:t>
            </a:r>
            <a:endParaRPr lang="zh-CN" altLang="en-US" sz="1200" dirty="0"/>
          </a:p>
          <a:p>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571500"/>
            <a:ext cx="2973891" cy="369332"/>
          </a:xfrm>
          <a:prstGeom prst="rect">
            <a:avLst/>
          </a:prstGeom>
        </p:spPr>
        <p:txBody>
          <a:bodyPr wrap="none">
            <a:spAutoFit/>
          </a:bodyPr>
          <a:lstStyle/>
          <a:p>
            <a:r>
              <a:rPr lang="zh-CN" altLang="en-US" b="1" dirty="0">
                <a:solidFill>
                  <a:srgbClr val="222222"/>
                </a:solidFill>
                <a:latin typeface="Courier New" panose="02070409020205090404" pitchFamily="49" charset="0"/>
              </a:rPr>
              <a:t>案例四：非唯一索引范围锁</a:t>
            </a:r>
            <a:endParaRPr lang="zh-CN" altLang="en-US" dirty="0">
              <a:effectLst/>
            </a:endParaRPr>
          </a:p>
        </p:txBody>
      </p:sp>
      <p:pic>
        <p:nvPicPr>
          <p:cNvPr id="16385"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14800" y="571500"/>
            <a:ext cx="3638550" cy="160610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04800" y="2705100"/>
            <a:ext cx="8001000" cy="2585323"/>
          </a:xfrm>
          <a:prstGeom prst="rect">
            <a:avLst/>
          </a:prstGeom>
          <a:noFill/>
        </p:spPr>
        <p:txBody>
          <a:bodyPr wrap="square" rtlCol="0">
            <a:spAutoFit/>
          </a:bodyPr>
          <a:lstStyle/>
          <a:p>
            <a:r>
              <a:rPr lang="zh-CN" altLang="en-US" dirty="0"/>
              <a:t>这次 </a:t>
            </a:r>
            <a:r>
              <a:rPr lang="en-US" altLang="zh-CN" dirty="0"/>
              <a:t>session A </a:t>
            </a:r>
            <a:r>
              <a:rPr lang="zh-CN" altLang="en-US" dirty="0"/>
              <a:t>用字段 </a:t>
            </a:r>
            <a:r>
              <a:rPr lang="en-US" altLang="zh-CN" dirty="0"/>
              <a:t>c </a:t>
            </a:r>
            <a:r>
              <a:rPr lang="zh-CN" altLang="en-US" dirty="0"/>
              <a:t>来判断，加锁规则跟案例三唯一的不同是：在第一次用 </a:t>
            </a:r>
            <a:r>
              <a:rPr lang="en-US" altLang="zh-CN" dirty="0"/>
              <a:t>c=10 </a:t>
            </a:r>
            <a:r>
              <a:rPr lang="zh-CN" altLang="en-US" dirty="0"/>
              <a:t>定位记录的时候，索引 </a:t>
            </a:r>
            <a:r>
              <a:rPr lang="en-US" altLang="zh-CN" dirty="0"/>
              <a:t>c </a:t>
            </a:r>
            <a:r>
              <a:rPr lang="zh-CN" altLang="en-US" dirty="0"/>
              <a:t>上加了 </a:t>
            </a:r>
            <a:r>
              <a:rPr lang="en-US" altLang="zh-CN" dirty="0"/>
              <a:t>(5,10] </a:t>
            </a:r>
            <a:r>
              <a:rPr lang="zh-CN" altLang="en-US" dirty="0"/>
              <a:t>这个 </a:t>
            </a:r>
            <a:r>
              <a:rPr lang="en-US" altLang="zh-CN" dirty="0"/>
              <a:t>next-key lock </a:t>
            </a:r>
            <a:r>
              <a:rPr lang="zh-CN" altLang="en-US" dirty="0"/>
              <a:t>后，由于索引 </a:t>
            </a:r>
            <a:r>
              <a:rPr lang="en-US" altLang="zh-CN" dirty="0"/>
              <a:t>c </a:t>
            </a:r>
            <a:r>
              <a:rPr lang="zh-CN" altLang="en-US" dirty="0"/>
              <a:t>是非唯一索引，没有优化规则，也就是说不会蜕变为行锁，因此最终 </a:t>
            </a:r>
            <a:r>
              <a:rPr lang="en-US" altLang="zh-CN" dirty="0" err="1"/>
              <a:t>sesion</a:t>
            </a:r>
            <a:r>
              <a:rPr lang="en-US" altLang="zh-CN" dirty="0"/>
              <a:t> A </a:t>
            </a:r>
            <a:r>
              <a:rPr lang="zh-CN" altLang="en-US" dirty="0"/>
              <a:t>加的锁是，索引 </a:t>
            </a:r>
            <a:r>
              <a:rPr lang="en-US" altLang="zh-CN" dirty="0"/>
              <a:t>c </a:t>
            </a:r>
            <a:r>
              <a:rPr lang="zh-CN" altLang="en-US" dirty="0"/>
              <a:t>上的 </a:t>
            </a:r>
            <a:r>
              <a:rPr lang="en-US" altLang="zh-CN" dirty="0"/>
              <a:t>(5,10] </a:t>
            </a:r>
            <a:r>
              <a:rPr lang="zh-CN" altLang="en-US" dirty="0"/>
              <a:t>和 </a:t>
            </a:r>
            <a:r>
              <a:rPr lang="en-US" altLang="zh-CN" dirty="0"/>
              <a:t>(10,15] </a:t>
            </a:r>
            <a:r>
              <a:rPr lang="zh-CN" altLang="en-US" dirty="0"/>
              <a:t>这两个 </a:t>
            </a:r>
            <a:r>
              <a:rPr lang="en-US" altLang="zh-CN" dirty="0"/>
              <a:t>next-key lock</a:t>
            </a:r>
            <a:r>
              <a:rPr lang="zh-CN" altLang="en-US" dirty="0"/>
              <a:t>。</a:t>
            </a:r>
            <a:endParaRPr lang="zh-CN" altLang="en-US" dirty="0"/>
          </a:p>
          <a:p>
            <a:r>
              <a:rPr lang="zh-CN" altLang="en-US" dirty="0"/>
              <a:t>所以从结果上来看，</a:t>
            </a:r>
            <a:r>
              <a:rPr lang="en-US" altLang="zh-CN" dirty="0" err="1"/>
              <a:t>sesson</a:t>
            </a:r>
            <a:r>
              <a:rPr lang="en-US" altLang="zh-CN" dirty="0"/>
              <a:t> B </a:t>
            </a:r>
            <a:r>
              <a:rPr lang="zh-CN" altLang="en-US" dirty="0"/>
              <a:t>要插入（</a:t>
            </a:r>
            <a:r>
              <a:rPr lang="en-US" altLang="zh-CN" dirty="0"/>
              <a:t>8,8,8) </a:t>
            </a:r>
            <a:r>
              <a:rPr lang="zh-CN" altLang="en-US" dirty="0"/>
              <a:t>的这个 </a:t>
            </a:r>
            <a:r>
              <a:rPr lang="en-US" altLang="zh-CN" dirty="0"/>
              <a:t>insert </a:t>
            </a:r>
            <a:r>
              <a:rPr lang="zh-CN" altLang="en-US" dirty="0"/>
              <a:t>语句时就被堵住了。</a:t>
            </a:r>
            <a:endParaRPr lang="zh-CN" altLang="en-US" dirty="0"/>
          </a:p>
          <a:p>
            <a:r>
              <a:rPr lang="zh-CN" altLang="en-US" dirty="0"/>
              <a:t>这里需要扫描到 </a:t>
            </a:r>
            <a:r>
              <a:rPr lang="en-US" altLang="zh-CN" dirty="0"/>
              <a:t>c=15 </a:t>
            </a:r>
            <a:r>
              <a:rPr lang="zh-CN" altLang="en-US" dirty="0"/>
              <a:t>才停止扫描，是合理的，因为 </a:t>
            </a:r>
            <a:r>
              <a:rPr lang="en-US" altLang="zh-CN" dirty="0" err="1"/>
              <a:t>InnoDB</a:t>
            </a:r>
            <a:r>
              <a:rPr lang="en-US" altLang="zh-CN" dirty="0"/>
              <a:t> </a:t>
            </a:r>
            <a:r>
              <a:rPr lang="zh-CN" altLang="en-US" dirty="0"/>
              <a:t>要扫到 </a:t>
            </a:r>
            <a:r>
              <a:rPr lang="en-US" altLang="zh-CN" dirty="0"/>
              <a:t>c=15</a:t>
            </a:r>
            <a:r>
              <a:rPr lang="zh-CN" altLang="en-US" dirty="0"/>
              <a:t>，才知道不需要继续往后找了。</a:t>
            </a:r>
            <a:endParaRPr lang="zh-CN" altLang="en-US" dirty="0"/>
          </a:p>
          <a:p>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71500"/>
            <a:ext cx="3292889" cy="369332"/>
          </a:xfrm>
          <a:prstGeom prst="rect">
            <a:avLst/>
          </a:prstGeom>
        </p:spPr>
        <p:txBody>
          <a:bodyPr wrap="none">
            <a:spAutoFit/>
          </a:bodyPr>
          <a:lstStyle/>
          <a:p>
            <a:r>
              <a:rPr lang="zh-CN" altLang="en-US" b="1" dirty="0">
                <a:solidFill>
                  <a:srgbClr val="222222"/>
                </a:solidFill>
                <a:latin typeface="Courier New" panose="02070409020205090404" pitchFamily="49" charset="0"/>
              </a:rPr>
              <a:t>案例五：唯一索引范围锁 </a:t>
            </a:r>
            <a:r>
              <a:rPr lang="en-US" altLang="zh-CN" b="1" dirty="0">
                <a:solidFill>
                  <a:srgbClr val="222222"/>
                </a:solidFill>
                <a:latin typeface="Courier New" panose="02070409020205090404" pitchFamily="49" charset="0"/>
              </a:rPr>
              <a:t>bug</a:t>
            </a:r>
            <a:endParaRPr lang="zh-CN" altLang="en-US" dirty="0">
              <a:effectLst/>
            </a:endParaRPr>
          </a:p>
        </p:txBody>
      </p:sp>
      <p:pic>
        <p:nvPicPr>
          <p:cNvPr id="17409"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86200" y="571500"/>
            <a:ext cx="3524250" cy="166344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81001" y="2705100"/>
            <a:ext cx="8534399" cy="2491740"/>
          </a:xfrm>
          <a:prstGeom prst="rect">
            <a:avLst/>
          </a:prstGeom>
          <a:noFill/>
        </p:spPr>
        <p:txBody>
          <a:bodyPr wrap="square" rtlCol="0">
            <a:spAutoFit/>
          </a:bodyPr>
          <a:lstStyle/>
          <a:p>
            <a:r>
              <a:rPr lang="en-US" altLang="zh-CN" sz="1200" dirty="0"/>
              <a:t>session A </a:t>
            </a:r>
            <a:r>
              <a:rPr lang="zh-CN" altLang="en-US" sz="1200" dirty="0"/>
              <a:t>是一个范围查询，按照原则 </a:t>
            </a:r>
            <a:r>
              <a:rPr lang="en-US" altLang="zh-CN" sz="1200" dirty="0"/>
              <a:t>1 </a:t>
            </a:r>
            <a:r>
              <a:rPr lang="zh-CN" altLang="en-US" sz="1200" dirty="0"/>
              <a:t>的话，应该是索引 </a:t>
            </a:r>
            <a:r>
              <a:rPr lang="en-US" altLang="zh-CN" sz="1200" dirty="0"/>
              <a:t>id </a:t>
            </a:r>
            <a:r>
              <a:rPr lang="zh-CN" altLang="en-US" sz="1200" dirty="0"/>
              <a:t>上只加 </a:t>
            </a:r>
            <a:r>
              <a:rPr lang="en-US" altLang="zh-CN" sz="1200" dirty="0"/>
              <a:t>(10,15] </a:t>
            </a:r>
            <a:r>
              <a:rPr lang="zh-CN" altLang="en-US" sz="1200" dirty="0"/>
              <a:t>这个 </a:t>
            </a:r>
            <a:r>
              <a:rPr lang="en-US" altLang="zh-CN" sz="1200" dirty="0"/>
              <a:t>next-key lock</a:t>
            </a:r>
            <a:r>
              <a:rPr lang="zh-CN" altLang="en-US" sz="1200" dirty="0"/>
              <a:t>，并且因为 </a:t>
            </a:r>
            <a:r>
              <a:rPr lang="en-US" altLang="zh-CN" sz="1200" dirty="0"/>
              <a:t>id </a:t>
            </a:r>
            <a:r>
              <a:rPr lang="zh-CN" altLang="en-US" sz="1200" dirty="0"/>
              <a:t>是唯一键，所以循环判断到 </a:t>
            </a:r>
            <a:r>
              <a:rPr lang="en-US" altLang="zh-CN" sz="1200" dirty="0"/>
              <a:t>id=15 </a:t>
            </a:r>
            <a:r>
              <a:rPr lang="zh-CN" altLang="en-US" sz="1200" dirty="0"/>
              <a:t>这一行就应该停止了。</a:t>
            </a:r>
            <a:endParaRPr lang="zh-CN" altLang="en-US" sz="1200" dirty="0"/>
          </a:p>
          <a:p>
            <a:endParaRPr lang="zh-CN" altLang="en-US" sz="1200" dirty="0"/>
          </a:p>
          <a:p>
            <a:r>
              <a:rPr lang="zh-CN" altLang="en-US" sz="1200" dirty="0"/>
              <a:t>但是实现上，</a:t>
            </a:r>
            <a:r>
              <a:rPr lang="en-US" altLang="zh-CN" sz="1200" dirty="0" err="1"/>
              <a:t>InnoDB</a:t>
            </a:r>
            <a:r>
              <a:rPr lang="en-US" altLang="zh-CN" sz="1200" dirty="0"/>
              <a:t> </a:t>
            </a:r>
            <a:r>
              <a:rPr lang="zh-CN" altLang="en-US" sz="1200" dirty="0"/>
              <a:t>会往前扫描到第一个不满足条件的行为止，也就是 </a:t>
            </a:r>
            <a:r>
              <a:rPr lang="en-US" altLang="zh-CN" sz="1200" dirty="0"/>
              <a:t>id=20</a:t>
            </a:r>
            <a:r>
              <a:rPr lang="zh-CN" altLang="en-US" sz="1200" dirty="0"/>
              <a:t>。而且由于这是个范围扫描，因此索引 </a:t>
            </a:r>
            <a:r>
              <a:rPr lang="en-US" altLang="zh-CN" sz="1200" dirty="0"/>
              <a:t>id </a:t>
            </a:r>
            <a:r>
              <a:rPr lang="zh-CN" altLang="en-US" sz="1200" dirty="0"/>
              <a:t>上的 </a:t>
            </a:r>
            <a:r>
              <a:rPr lang="en-US" altLang="zh-CN" sz="1200" dirty="0"/>
              <a:t>(15,20] </a:t>
            </a:r>
            <a:r>
              <a:rPr lang="zh-CN" altLang="en-US" sz="1200" dirty="0"/>
              <a:t>这个 </a:t>
            </a:r>
            <a:r>
              <a:rPr lang="en-US" altLang="zh-CN" sz="1200" dirty="0"/>
              <a:t>next-key lock </a:t>
            </a:r>
            <a:r>
              <a:rPr lang="zh-CN" altLang="en-US" sz="1200" dirty="0"/>
              <a:t>也会被锁上。</a:t>
            </a:r>
            <a:br>
              <a:rPr lang="zh-CN" altLang="en-US" sz="1200" dirty="0"/>
            </a:br>
            <a:endParaRPr lang="zh-CN" altLang="en-US" sz="1200" dirty="0"/>
          </a:p>
          <a:p>
            <a:r>
              <a:rPr lang="zh-CN" altLang="en-US" sz="1200" dirty="0"/>
              <a:t>所以你看到了，</a:t>
            </a:r>
            <a:r>
              <a:rPr lang="en-US" altLang="zh-CN" sz="1200" dirty="0"/>
              <a:t>session B </a:t>
            </a:r>
            <a:r>
              <a:rPr lang="zh-CN" altLang="en-US" sz="1200" dirty="0"/>
              <a:t>要更新 </a:t>
            </a:r>
            <a:r>
              <a:rPr lang="en-US" altLang="zh-CN" sz="1200" dirty="0"/>
              <a:t>id=20 </a:t>
            </a:r>
            <a:r>
              <a:rPr lang="zh-CN" altLang="en-US" sz="1200" dirty="0"/>
              <a:t>这一行，是会被锁住的。同样地，</a:t>
            </a:r>
            <a:r>
              <a:rPr lang="en-US" altLang="zh-CN" sz="1200" dirty="0"/>
              <a:t>session C </a:t>
            </a:r>
            <a:r>
              <a:rPr lang="zh-CN" altLang="en-US" sz="1200" dirty="0"/>
              <a:t>要插入 </a:t>
            </a:r>
            <a:r>
              <a:rPr lang="en-US" altLang="zh-CN" sz="1200" dirty="0"/>
              <a:t>id=16 </a:t>
            </a:r>
            <a:r>
              <a:rPr lang="zh-CN" altLang="en-US" sz="1200" dirty="0"/>
              <a:t>的一行，也会被锁住。</a:t>
            </a:r>
            <a:br>
              <a:rPr lang="zh-CN" altLang="en-US" sz="1200" dirty="0"/>
            </a:br>
            <a:endParaRPr lang="zh-CN" altLang="en-US" sz="1200" dirty="0"/>
          </a:p>
          <a:p>
            <a:r>
              <a:rPr lang="zh-CN" altLang="en-US" sz="1200" dirty="0"/>
              <a:t>照理说，这里锁住 </a:t>
            </a:r>
            <a:r>
              <a:rPr lang="en-US" altLang="zh-CN" sz="1200" dirty="0"/>
              <a:t>id=20 </a:t>
            </a:r>
            <a:r>
              <a:rPr lang="zh-CN" altLang="en-US" sz="1200" dirty="0"/>
              <a:t>这一行的行为，其实是没有必要的。因为扫描到 </a:t>
            </a:r>
            <a:r>
              <a:rPr lang="en-US" altLang="zh-CN" sz="1200" dirty="0"/>
              <a:t>id=15</a:t>
            </a:r>
            <a:r>
              <a:rPr lang="zh-CN" altLang="en-US" sz="1200" dirty="0"/>
              <a:t>，就可以确定不用往后再找了。但实现上还是这么做了，因此作者为这是个 </a:t>
            </a:r>
            <a:r>
              <a:rPr lang="en-US" altLang="zh-CN" sz="1200" dirty="0"/>
              <a:t>bug</a:t>
            </a:r>
            <a:r>
              <a:rPr lang="zh-CN" altLang="en-US" sz="1200" dirty="0"/>
              <a:t>。</a:t>
            </a:r>
            <a:endParaRPr lang="zh-CN" altLang="en-US" sz="1200" dirty="0"/>
          </a:p>
          <a:p>
            <a:endParaRPr lang="zh-CN" altLang="en-US" sz="1200" dirty="0"/>
          </a:p>
          <a:p>
            <a:r>
              <a:rPr lang="zh-CN" altLang="en-US" sz="1200" dirty="0"/>
              <a:t>也有人也曾找社区的专家讨论过，官方 </a:t>
            </a:r>
            <a:r>
              <a:rPr lang="en-US" altLang="zh-CN" sz="1200" dirty="0"/>
              <a:t>bug </a:t>
            </a:r>
            <a:r>
              <a:rPr lang="zh-CN" altLang="en-US" sz="1200" dirty="0"/>
              <a:t>系统上也有提到，但是并未被 </a:t>
            </a:r>
            <a:r>
              <a:rPr lang="en-US" altLang="zh-CN" sz="1200" dirty="0"/>
              <a:t>verified</a:t>
            </a:r>
            <a:r>
              <a:rPr lang="zh-CN" altLang="en-US" sz="1200" dirty="0"/>
              <a:t>。所以，认为这是 </a:t>
            </a:r>
            <a:r>
              <a:rPr lang="en-US" altLang="zh-CN" sz="1200" dirty="0"/>
              <a:t>bug </a:t>
            </a:r>
            <a:r>
              <a:rPr lang="zh-CN" altLang="en-US" sz="1200" dirty="0"/>
              <a:t>这个事儿，也只能算有些人的一家之言。</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571500"/>
            <a:ext cx="6558710" cy="187988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04800" y="2628900"/>
            <a:ext cx="8382000" cy="2246769"/>
          </a:xfrm>
          <a:prstGeom prst="rect">
            <a:avLst/>
          </a:prstGeom>
        </p:spPr>
        <p:txBody>
          <a:bodyPr wrap="square">
            <a:spAutoFit/>
          </a:bodyPr>
          <a:lstStyle/>
          <a:p>
            <a:r>
              <a:rPr lang="zh-CN" altLang="en-US" sz="1400" dirty="0"/>
              <a:t>由于是 </a:t>
            </a:r>
            <a:r>
              <a:rPr lang="en-US" altLang="zh-CN" sz="1400" dirty="0"/>
              <a:t>order by c desc</a:t>
            </a:r>
            <a:r>
              <a:rPr lang="zh-CN" altLang="en-US" sz="1400" dirty="0"/>
              <a:t>，第一个要定位的是索引 </a:t>
            </a:r>
            <a:r>
              <a:rPr lang="en-US" altLang="zh-CN" sz="1400" dirty="0"/>
              <a:t>c </a:t>
            </a:r>
            <a:r>
              <a:rPr lang="zh-CN" altLang="en-US" sz="1400" dirty="0"/>
              <a:t>上“最右边的”</a:t>
            </a:r>
            <a:r>
              <a:rPr lang="en-US" altLang="zh-CN" sz="1400" dirty="0"/>
              <a:t>c=20 </a:t>
            </a:r>
            <a:r>
              <a:rPr lang="zh-CN" altLang="en-US" sz="1400" dirty="0"/>
              <a:t>的行，所以会加上间隙锁 </a:t>
            </a:r>
            <a:r>
              <a:rPr lang="en-US" altLang="zh-CN" sz="1400" dirty="0"/>
              <a:t>(20,25) </a:t>
            </a:r>
            <a:r>
              <a:rPr lang="zh-CN" altLang="en-US" sz="1400" dirty="0"/>
              <a:t>和 </a:t>
            </a:r>
            <a:r>
              <a:rPr lang="en-US" altLang="zh-CN" sz="1400" dirty="0"/>
              <a:t>next-key lock (15,20]</a:t>
            </a:r>
            <a:r>
              <a:rPr lang="zh-CN" altLang="en-US" sz="1400" dirty="0"/>
              <a:t>。</a:t>
            </a:r>
            <a:endParaRPr lang="zh-CN" altLang="en-US" sz="1400" dirty="0"/>
          </a:p>
          <a:p>
            <a:r>
              <a:rPr lang="zh-CN" altLang="en-US" sz="1400" dirty="0"/>
              <a:t>在索引 </a:t>
            </a:r>
            <a:r>
              <a:rPr lang="en-US" altLang="zh-CN" sz="1400" dirty="0"/>
              <a:t>c </a:t>
            </a:r>
            <a:r>
              <a:rPr lang="zh-CN" altLang="en-US" sz="1400" dirty="0"/>
              <a:t>上向左遍历，要扫描到 </a:t>
            </a:r>
            <a:r>
              <a:rPr lang="en-US" altLang="zh-CN" sz="1400" dirty="0"/>
              <a:t>c=10 </a:t>
            </a:r>
            <a:r>
              <a:rPr lang="zh-CN" altLang="en-US" sz="1400" dirty="0"/>
              <a:t>才停下来，所以 </a:t>
            </a:r>
            <a:r>
              <a:rPr lang="en-US" altLang="zh-CN" sz="1400" dirty="0"/>
              <a:t>next-key lock </a:t>
            </a:r>
            <a:r>
              <a:rPr lang="zh-CN" altLang="en-US" sz="1400" dirty="0"/>
              <a:t>会加到 </a:t>
            </a:r>
            <a:r>
              <a:rPr lang="en-US" altLang="zh-CN" sz="1400" dirty="0"/>
              <a:t>(5,10]</a:t>
            </a:r>
            <a:r>
              <a:rPr lang="zh-CN" altLang="en-US" sz="1400" dirty="0"/>
              <a:t>，这正是阻塞 </a:t>
            </a:r>
            <a:r>
              <a:rPr lang="en-US" altLang="zh-CN" sz="1400" dirty="0"/>
              <a:t>session B </a:t>
            </a:r>
            <a:r>
              <a:rPr lang="zh-CN" altLang="en-US" sz="1400" dirty="0"/>
              <a:t>的 </a:t>
            </a:r>
            <a:r>
              <a:rPr lang="en-US" altLang="zh-CN" sz="1400" dirty="0"/>
              <a:t>insert </a:t>
            </a:r>
            <a:r>
              <a:rPr lang="zh-CN" altLang="en-US" sz="1400" dirty="0"/>
              <a:t>语句的原因。</a:t>
            </a:r>
            <a:endParaRPr lang="zh-CN" altLang="en-US" sz="1400" dirty="0"/>
          </a:p>
          <a:p>
            <a:r>
              <a:rPr lang="zh-CN" altLang="en-US" sz="1400" dirty="0"/>
              <a:t>在扫描过程中，</a:t>
            </a:r>
            <a:r>
              <a:rPr lang="en-US" altLang="zh-CN" sz="1400" dirty="0"/>
              <a:t>c=20</a:t>
            </a:r>
            <a:r>
              <a:rPr lang="zh-CN" altLang="en-US" sz="1400" dirty="0"/>
              <a:t>、</a:t>
            </a:r>
            <a:r>
              <a:rPr lang="en-US" altLang="zh-CN" sz="1400" dirty="0"/>
              <a:t>c=15</a:t>
            </a:r>
            <a:r>
              <a:rPr lang="zh-CN" altLang="en-US" sz="1400" dirty="0"/>
              <a:t>、</a:t>
            </a:r>
            <a:r>
              <a:rPr lang="en-US" altLang="zh-CN" sz="1400" dirty="0"/>
              <a:t>c=10 </a:t>
            </a:r>
            <a:r>
              <a:rPr lang="zh-CN" altLang="en-US" sz="1400" dirty="0"/>
              <a:t>这三行都存在值，由于是 </a:t>
            </a:r>
            <a:r>
              <a:rPr lang="en-US" altLang="zh-CN" sz="1400" dirty="0"/>
              <a:t>select *</a:t>
            </a:r>
            <a:r>
              <a:rPr lang="zh-CN" altLang="en-US" sz="1400" dirty="0"/>
              <a:t>，所以会在主键 </a:t>
            </a:r>
            <a:r>
              <a:rPr lang="en-US" altLang="zh-CN" sz="1400" dirty="0"/>
              <a:t>id </a:t>
            </a:r>
            <a:r>
              <a:rPr lang="zh-CN" altLang="en-US" sz="1400" dirty="0"/>
              <a:t>上加三个行锁。</a:t>
            </a:r>
            <a:endParaRPr lang="zh-CN" altLang="en-US" sz="1400" dirty="0"/>
          </a:p>
          <a:p>
            <a:r>
              <a:rPr lang="zh-CN" altLang="en-US" sz="1400" dirty="0"/>
              <a:t>因此，</a:t>
            </a:r>
            <a:r>
              <a:rPr lang="en-US" altLang="zh-CN" sz="1400" dirty="0"/>
              <a:t>session A </a:t>
            </a:r>
            <a:r>
              <a:rPr lang="zh-CN" altLang="en-US" sz="1400" dirty="0"/>
              <a:t>的 </a:t>
            </a:r>
            <a:r>
              <a:rPr lang="en-US" altLang="zh-CN" sz="1400" dirty="0"/>
              <a:t>select </a:t>
            </a:r>
            <a:r>
              <a:rPr lang="zh-CN" altLang="en-US" sz="1400" dirty="0"/>
              <a:t>语句锁的范围就是：</a:t>
            </a:r>
            <a:endParaRPr lang="zh-CN" altLang="en-US" sz="1400" dirty="0"/>
          </a:p>
          <a:p>
            <a:r>
              <a:rPr lang="zh-CN" altLang="en-US" sz="1400" dirty="0"/>
              <a:t>索引 </a:t>
            </a:r>
            <a:r>
              <a:rPr lang="en-US" altLang="zh-CN" sz="1400" dirty="0"/>
              <a:t>c </a:t>
            </a:r>
            <a:r>
              <a:rPr lang="zh-CN" altLang="en-US" sz="1400" dirty="0"/>
              <a:t>上 </a:t>
            </a:r>
            <a:r>
              <a:rPr lang="en-US" altLang="zh-CN" sz="1400" dirty="0"/>
              <a:t>(5, 25)</a:t>
            </a:r>
            <a:r>
              <a:rPr lang="zh-CN" altLang="en-US" sz="1400" dirty="0"/>
              <a:t>；</a:t>
            </a:r>
            <a:endParaRPr lang="zh-CN" altLang="en-US" sz="1400" dirty="0"/>
          </a:p>
          <a:p>
            <a:r>
              <a:rPr lang="zh-CN" altLang="en-US" sz="1400" dirty="0"/>
              <a:t>主键索引上 </a:t>
            </a:r>
            <a:r>
              <a:rPr lang="en-US" altLang="zh-CN" sz="1400" dirty="0"/>
              <a:t>id=15</a:t>
            </a:r>
            <a:r>
              <a:rPr lang="zh-CN" altLang="en-US" sz="1400" dirty="0"/>
              <a:t>、</a:t>
            </a:r>
            <a:r>
              <a:rPr lang="en-US" altLang="zh-CN" sz="1400" dirty="0"/>
              <a:t>20 </a:t>
            </a:r>
            <a:r>
              <a:rPr lang="zh-CN" altLang="en-US" sz="1400" dirty="0"/>
              <a:t>两个行锁。</a:t>
            </a:r>
            <a:endParaRPr lang="zh-CN" altLang="en-US" sz="1400" dirty="0"/>
          </a:p>
          <a:p>
            <a:r>
              <a:rPr lang="zh-CN" altLang="en-US" sz="1400" dirty="0">
                <a:solidFill>
                  <a:srgbClr val="FF0000"/>
                </a:solidFill>
              </a:rPr>
              <a:t>这里，我再啰嗦下，每次加锁都会说明是加在“哪个索引上”的。因为，锁就是加在索引上的，这是 </a:t>
            </a:r>
            <a:r>
              <a:rPr lang="en-US" altLang="zh-CN" sz="1400" dirty="0" err="1">
                <a:solidFill>
                  <a:srgbClr val="FF0000"/>
                </a:solidFill>
              </a:rPr>
              <a:t>InnoDB</a:t>
            </a:r>
            <a:r>
              <a:rPr lang="en-US" altLang="zh-CN" sz="1400" dirty="0">
                <a:solidFill>
                  <a:srgbClr val="FF0000"/>
                </a:solidFill>
              </a:rPr>
              <a:t> </a:t>
            </a:r>
            <a:r>
              <a:rPr lang="zh-CN" altLang="en-US" sz="1400" dirty="0">
                <a:solidFill>
                  <a:srgbClr val="FF0000"/>
                </a:solidFill>
              </a:rPr>
              <a:t>的一个基础设定，需要你在分析问题的时候要一直记得。</a:t>
            </a:r>
            <a:endParaRPr lang="zh-CN" altLang="en-US" sz="1400" dirty="0">
              <a:solidFill>
                <a:srgbClr val="FF0000"/>
              </a:solidFill>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600" y="647700"/>
            <a:ext cx="1338828" cy="369332"/>
          </a:xfrm>
          <a:prstGeom prst="rect">
            <a:avLst/>
          </a:prstGeom>
          <a:noFill/>
        </p:spPr>
        <p:txBody>
          <a:bodyPr wrap="none" rtlCol="0">
            <a:spAutoFit/>
          </a:bodyPr>
          <a:lstStyle/>
          <a:p>
            <a:r>
              <a:rPr lang="zh-CN" altLang="en-US" dirty="0"/>
              <a:t>多版本控制</a:t>
            </a:r>
            <a:endParaRPr lang="zh-CN" altLang="en-US" dirty="0"/>
          </a:p>
        </p:txBody>
      </p:sp>
      <p:sp>
        <p:nvSpPr>
          <p:cNvPr id="3" name="矩形 2"/>
          <p:cNvSpPr/>
          <p:nvPr/>
        </p:nvSpPr>
        <p:spPr>
          <a:xfrm>
            <a:off x="304800" y="1104900"/>
            <a:ext cx="8229600" cy="4031873"/>
          </a:xfrm>
          <a:prstGeom prst="rect">
            <a:avLst/>
          </a:prstGeom>
        </p:spPr>
        <p:txBody>
          <a:bodyPr wrap="square">
            <a:spAutoFit/>
          </a:bodyPr>
          <a:lstStyle/>
          <a:p>
            <a:r>
              <a:rPr lang="en-US" altLang="zh-CN" sz="1600" dirty="0" err="1">
                <a:solidFill>
                  <a:srgbClr val="333333"/>
                </a:solidFill>
              </a:rPr>
              <a:t>InnoDB</a:t>
            </a:r>
            <a:r>
              <a:rPr lang="zh-CN" altLang="en-US" sz="1600" dirty="0">
                <a:solidFill>
                  <a:srgbClr val="333333"/>
                </a:solidFill>
              </a:rPr>
              <a:t>存储引擎在数据库每行数据的后面添加了三个字段</a:t>
            </a:r>
            <a:endParaRPr lang="zh-CN" altLang="en-US" sz="1600" dirty="0"/>
          </a:p>
          <a:p>
            <a:pPr>
              <a:buFont typeface="Arial" panose="020B0604020202090204" pitchFamily="34" charset="0"/>
              <a:buChar char="•"/>
            </a:pPr>
            <a:r>
              <a:rPr lang="en-US" altLang="zh-CN" sz="1600" dirty="0">
                <a:solidFill>
                  <a:srgbClr val="333333"/>
                </a:solidFill>
                <a:latin typeface="Microsoft YaHei" panose="020B0503020204020204" pitchFamily="34" charset="-122"/>
                <a:ea typeface="Microsoft YaHei" panose="020B0503020204020204" pitchFamily="34" charset="-122"/>
              </a:rPr>
              <a:t>6</a:t>
            </a:r>
            <a:r>
              <a:rPr lang="zh-CN" altLang="en-US" sz="1600" dirty="0">
                <a:solidFill>
                  <a:srgbClr val="333333"/>
                </a:solidFill>
                <a:latin typeface="Microsoft YaHei" panose="020B0503020204020204" pitchFamily="34" charset="-122"/>
                <a:ea typeface="Microsoft YaHei" panose="020B0503020204020204" pitchFamily="34" charset="-122"/>
              </a:rPr>
              <a:t>字节的</a:t>
            </a:r>
            <a:r>
              <a:rPr lang="zh-CN" altLang="en-US" sz="1600" dirty="0">
                <a:solidFill>
                  <a:srgbClr val="C7254E"/>
                </a:solidFill>
                <a:latin typeface="Courier New" panose="02070409020205090404" pitchFamily="49" charset="0"/>
                <a:ea typeface="Microsoft YaHei" panose="020B0503020204020204" pitchFamily="34" charset="-122"/>
              </a:rPr>
              <a:t>事务</a:t>
            </a:r>
            <a:r>
              <a:rPr lang="en-US" altLang="zh-CN" sz="1600" dirty="0">
                <a:solidFill>
                  <a:srgbClr val="C7254E"/>
                </a:solidFill>
                <a:latin typeface="Courier New" panose="02070409020205090404" pitchFamily="49" charset="0"/>
                <a:ea typeface="Microsoft YaHei" panose="020B0503020204020204" pitchFamily="34" charset="-122"/>
              </a:rPr>
              <a:t>ID</a:t>
            </a:r>
            <a:r>
              <a:rPr lang="en-US" altLang="zh-CN" sz="1600" dirty="0">
                <a:solidFill>
                  <a:srgbClr val="333333"/>
                </a:solidFill>
                <a:latin typeface="Microsoft YaHei" panose="020B0503020204020204" pitchFamily="34" charset="-122"/>
                <a:ea typeface="Microsoft YaHei" panose="020B0503020204020204" pitchFamily="34" charset="-122"/>
              </a:rPr>
              <a:t>(</a:t>
            </a:r>
            <a:r>
              <a:rPr lang="en-US" altLang="zh-CN" sz="1600" dirty="0">
                <a:solidFill>
                  <a:srgbClr val="C7254E"/>
                </a:solidFill>
                <a:latin typeface="Courier New" panose="02070409020205090404" pitchFamily="49" charset="0"/>
                <a:ea typeface="Microsoft YaHei" panose="020B0503020204020204" pitchFamily="34" charset="-122"/>
              </a:rPr>
              <a:t>DB_TRX_ID</a:t>
            </a:r>
            <a:r>
              <a:rPr lang="en-US" altLang="zh-CN" sz="1600" dirty="0">
                <a:solidFill>
                  <a:srgbClr val="333333"/>
                </a:solidFill>
                <a:latin typeface="Microsoft YaHei" panose="020B0503020204020204" pitchFamily="34" charset="-122"/>
                <a:ea typeface="Microsoft YaHei" panose="020B0503020204020204" pitchFamily="34" charset="-122"/>
              </a:rPr>
              <a:t>)</a:t>
            </a:r>
            <a:r>
              <a:rPr lang="zh-CN" altLang="en-US" sz="1600" dirty="0">
                <a:solidFill>
                  <a:srgbClr val="333333"/>
                </a:solidFill>
                <a:latin typeface="Microsoft YaHei" panose="020B0503020204020204" pitchFamily="34" charset="-122"/>
                <a:ea typeface="Microsoft YaHei" panose="020B0503020204020204" pitchFamily="34" charset="-122"/>
              </a:rPr>
              <a:t>字段</a:t>
            </a:r>
            <a:r>
              <a:rPr lang="en-US" altLang="zh-CN" sz="1600" dirty="0">
                <a:solidFill>
                  <a:srgbClr val="333333"/>
                </a:solidFill>
                <a:latin typeface="Microsoft YaHei" panose="020B0503020204020204" pitchFamily="34" charset="-122"/>
                <a:ea typeface="Microsoft YaHei" panose="020B0503020204020204" pitchFamily="34" charset="-122"/>
              </a:rPr>
              <a:t>: </a:t>
            </a:r>
            <a:r>
              <a:rPr lang="zh-CN" altLang="en-US" sz="1600" dirty="0">
                <a:solidFill>
                  <a:srgbClr val="333333"/>
                </a:solidFill>
                <a:latin typeface="Microsoft YaHei" panose="020B0503020204020204" pitchFamily="34" charset="-122"/>
                <a:ea typeface="Microsoft YaHei" panose="020B0503020204020204" pitchFamily="34" charset="-122"/>
              </a:rPr>
              <a:t>用来标识最近一次对本行记录做修改</a:t>
            </a:r>
            <a:r>
              <a:rPr lang="en-US" altLang="zh-CN" sz="1600" dirty="0">
                <a:solidFill>
                  <a:srgbClr val="333333"/>
                </a:solidFill>
                <a:latin typeface="Microsoft YaHei" panose="020B0503020204020204" pitchFamily="34" charset="-122"/>
                <a:ea typeface="Microsoft YaHei" panose="020B0503020204020204" pitchFamily="34" charset="-122"/>
              </a:rPr>
              <a:t>(</a:t>
            </a:r>
            <a:r>
              <a:rPr lang="en-US" altLang="zh-CN" sz="1600" dirty="0" err="1">
                <a:solidFill>
                  <a:srgbClr val="333333"/>
                </a:solidFill>
                <a:latin typeface="Microsoft YaHei" panose="020B0503020204020204" pitchFamily="34" charset="-122"/>
                <a:ea typeface="Microsoft YaHei" panose="020B0503020204020204" pitchFamily="34" charset="-122"/>
              </a:rPr>
              <a:t>insert|update</a:t>
            </a:r>
            <a:r>
              <a:rPr lang="en-US" altLang="zh-CN" sz="1600" dirty="0">
                <a:solidFill>
                  <a:srgbClr val="333333"/>
                </a:solidFill>
                <a:latin typeface="Microsoft YaHei" panose="020B0503020204020204" pitchFamily="34" charset="-122"/>
                <a:ea typeface="Microsoft YaHei" panose="020B0503020204020204" pitchFamily="34" charset="-122"/>
              </a:rPr>
              <a:t>)</a:t>
            </a:r>
            <a:r>
              <a:rPr lang="zh-CN" altLang="en-US" sz="1600" dirty="0">
                <a:solidFill>
                  <a:srgbClr val="333333"/>
                </a:solidFill>
                <a:latin typeface="Microsoft YaHei" panose="020B0503020204020204" pitchFamily="34" charset="-122"/>
                <a:ea typeface="Microsoft YaHei" panose="020B0503020204020204" pitchFamily="34" charset="-122"/>
              </a:rPr>
              <a:t>的事务的标识符</a:t>
            </a:r>
            <a:r>
              <a:rPr lang="en-US" altLang="zh-CN" sz="1600" dirty="0">
                <a:solidFill>
                  <a:srgbClr val="333333"/>
                </a:solidFill>
                <a:latin typeface="Microsoft YaHei" panose="020B0503020204020204" pitchFamily="34" charset="-122"/>
                <a:ea typeface="Microsoft YaHei" panose="020B0503020204020204" pitchFamily="34" charset="-122"/>
              </a:rPr>
              <a:t>, </a:t>
            </a:r>
            <a:r>
              <a:rPr lang="zh-CN" altLang="en-US" sz="1600" dirty="0">
                <a:solidFill>
                  <a:srgbClr val="333333"/>
                </a:solidFill>
                <a:latin typeface="Microsoft YaHei" panose="020B0503020204020204" pitchFamily="34" charset="-122"/>
                <a:ea typeface="Microsoft YaHei" panose="020B0503020204020204" pitchFamily="34" charset="-122"/>
              </a:rPr>
              <a:t>即最后一次修改</a:t>
            </a:r>
            <a:r>
              <a:rPr lang="en-US" altLang="zh-CN" sz="1600" dirty="0">
                <a:solidFill>
                  <a:srgbClr val="333333"/>
                </a:solidFill>
                <a:latin typeface="Microsoft YaHei" panose="020B0503020204020204" pitchFamily="34" charset="-122"/>
                <a:ea typeface="Microsoft YaHei" panose="020B0503020204020204" pitchFamily="34" charset="-122"/>
              </a:rPr>
              <a:t>(</a:t>
            </a:r>
            <a:r>
              <a:rPr lang="en-US" altLang="zh-CN" sz="1600" dirty="0" err="1">
                <a:solidFill>
                  <a:srgbClr val="333333"/>
                </a:solidFill>
                <a:latin typeface="Microsoft YaHei" panose="020B0503020204020204" pitchFamily="34" charset="-122"/>
                <a:ea typeface="Microsoft YaHei" panose="020B0503020204020204" pitchFamily="34" charset="-122"/>
              </a:rPr>
              <a:t>insert|update</a:t>
            </a:r>
            <a:r>
              <a:rPr lang="en-US" altLang="zh-CN" sz="1600" dirty="0">
                <a:solidFill>
                  <a:srgbClr val="333333"/>
                </a:solidFill>
                <a:latin typeface="Microsoft YaHei" panose="020B0503020204020204" pitchFamily="34" charset="-122"/>
                <a:ea typeface="Microsoft YaHei" panose="020B0503020204020204" pitchFamily="34" charset="-122"/>
              </a:rPr>
              <a:t>)</a:t>
            </a:r>
            <a:r>
              <a:rPr lang="zh-CN" altLang="en-US" sz="1600" dirty="0">
                <a:solidFill>
                  <a:srgbClr val="333333"/>
                </a:solidFill>
                <a:latin typeface="Microsoft YaHei" panose="020B0503020204020204" pitchFamily="34" charset="-122"/>
                <a:ea typeface="Microsoft YaHei" panose="020B0503020204020204" pitchFamily="34" charset="-122"/>
              </a:rPr>
              <a:t>本行记录的事务</a:t>
            </a:r>
            <a:r>
              <a:rPr lang="en-US" altLang="zh-CN" sz="1600" dirty="0">
                <a:solidFill>
                  <a:srgbClr val="333333"/>
                </a:solidFill>
                <a:latin typeface="Microsoft YaHei" panose="020B0503020204020204" pitchFamily="34" charset="-122"/>
                <a:ea typeface="Microsoft YaHei" panose="020B0503020204020204" pitchFamily="34" charset="-122"/>
              </a:rPr>
              <a:t>id</a:t>
            </a:r>
            <a:r>
              <a:rPr lang="zh-CN" altLang="en-US" sz="1600" dirty="0">
                <a:solidFill>
                  <a:srgbClr val="333333"/>
                </a:solidFill>
                <a:latin typeface="Microsoft YaHei" panose="020B0503020204020204" pitchFamily="34" charset="-122"/>
                <a:ea typeface="Microsoft YaHei" panose="020B0503020204020204" pitchFamily="34" charset="-122"/>
              </a:rPr>
              <a:t>。</a:t>
            </a:r>
            <a:endParaRPr lang="zh-CN" altLang="en-US" sz="1600" dirty="0">
              <a:solidFill>
                <a:srgbClr val="333333"/>
              </a:solidFill>
              <a:latin typeface="Microsoft YaHei" panose="020B0503020204020204" pitchFamily="34" charset="-122"/>
              <a:ea typeface="Microsoft YaHei" panose="020B0503020204020204" pitchFamily="34" charset="-122"/>
            </a:endParaRPr>
          </a:p>
          <a:p>
            <a:r>
              <a:rPr lang="zh-CN" altLang="en-US" sz="1600" dirty="0">
                <a:solidFill>
                  <a:srgbClr val="333333"/>
                </a:solidFill>
              </a:rPr>
              <a:t>至于</a:t>
            </a:r>
            <a:r>
              <a:rPr lang="en-US" altLang="zh-CN" sz="1600" dirty="0">
                <a:solidFill>
                  <a:srgbClr val="333333"/>
                </a:solidFill>
              </a:rPr>
              <a:t>delete</a:t>
            </a:r>
            <a:r>
              <a:rPr lang="zh-CN" altLang="en-US" sz="1600" dirty="0">
                <a:solidFill>
                  <a:srgbClr val="333333"/>
                </a:solidFill>
              </a:rPr>
              <a:t>操作，在</a:t>
            </a:r>
            <a:r>
              <a:rPr lang="en-US" altLang="zh-CN" sz="1600" dirty="0" err="1">
                <a:solidFill>
                  <a:srgbClr val="333333"/>
                </a:solidFill>
              </a:rPr>
              <a:t>innodb</a:t>
            </a:r>
            <a:r>
              <a:rPr lang="zh-CN" altLang="en-US" sz="1600" dirty="0">
                <a:solidFill>
                  <a:srgbClr val="333333"/>
                </a:solidFill>
              </a:rPr>
              <a:t>看来也不过是一次</a:t>
            </a:r>
            <a:r>
              <a:rPr lang="en-US" altLang="zh-CN" sz="1600" dirty="0">
                <a:solidFill>
                  <a:srgbClr val="333333"/>
                </a:solidFill>
              </a:rPr>
              <a:t>update</a:t>
            </a:r>
            <a:r>
              <a:rPr lang="zh-CN" altLang="en-US" sz="1600" dirty="0">
                <a:solidFill>
                  <a:srgbClr val="333333"/>
                </a:solidFill>
              </a:rPr>
              <a:t>操作，更新行中的一个特殊位将行表示为</a:t>
            </a:r>
            <a:r>
              <a:rPr lang="en-US" altLang="zh-CN" sz="1600" dirty="0">
                <a:solidFill>
                  <a:srgbClr val="333333"/>
                </a:solidFill>
              </a:rPr>
              <a:t>deleted, </a:t>
            </a:r>
            <a:r>
              <a:rPr lang="zh-CN" altLang="en-US" sz="1600" b="1" dirty="0">
                <a:solidFill>
                  <a:srgbClr val="333333"/>
                </a:solidFill>
              </a:rPr>
              <a:t>并非真正删除</a:t>
            </a:r>
            <a:r>
              <a:rPr lang="zh-CN" altLang="en-US" sz="1600" dirty="0">
                <a:solidFill>
                  <a:srgbClr val="333333"/>
                </a:solidFill>
              </a:rPr>
              <a:t>。</a:t>
            </a:r>
            <a:endParaRPr lang="zh-CN" altLang="en-US" sz="1600" dirty="0"/>
          </a:p>
          <a:p>
            <a:pPr>
              <a:buFont typeface="Arial" panose="020B0604020202090204" pitchFamily="34" charset="0"/>
              <a:buChar char="•"/>
            </a:pPr>
            <a:r>
              <a:rPr lang="en-US" altLang="zh-CN" sz="1600" dirty="0">
                <a:solidFill>
                  <a:srgbClr val="333333"/>
                </a:solidFill>
                <a:latin typeface="Microsoft YaHei" panose="020B0503020204020204" pitchFamily="34" charset="-122"/>
                <a:ea typeface="Microsoft YaHei" panose="020B0503020204020204" pitchFamily="34" charset="-122"/>
              </a:rPr>
              <a:t>7</a:t>
            </a:r>
            <a:r>
              <a:rPr lang="zh-CN" altLang="en-US" sz="1600" dirty="0">
                <a:solidFill>
                  <a:srgbClr val="333333"/>
                </a:solidFill>
                <a:latin typeface="Microsoft YaHei" panose="020B0503020204020204" pitchFamily="34" charset="-122"/>
                <a:ea typeface="Microsoft YaHei" panose="020B0503020204020204" pitchFamily="34" charset="-122"/>
              </a:rPr>
              <a:t>字节的</a:t>
            </a:r>
            <a:r>
              <a:rPr lang="zh-CN" altLang="en-US" sz="1600" dirty="0">
                <a:solidFill>
                  <a:srgbClr val="C7254E"/>
                </a:solidFill>
                <a:latin typeface="Courier New" panose="02070409020205090404" pitchFamily="49" charset="0"/>
                <a:ea typeface="Microsoft YaHei" panose="020B0503020204020204" pitchFamily="34" charset="-122"/>
              </a:rPr>
              <a:t>回滚指针</a:t>
            </a:r>
            <a:r>
              <a:rPr lang="en-US" altLang="zh-CN" sz="1600" dirty="0">
                <a:solidFill>
                  <a:srgbClr val="333333"/>
                </a:solidFill>
                <a:latin typeface="Microsoft YaHei" panose="020B0503020204020204" pitchFamily="34" charset="-122"/>
                <a:ea typeface="Microsoft YaHei" panose="020B0503020204020204" pitchFamily="34" charset="-122"/>
              </a:rPr>
              <a:t>(</a:t>
            </a:r>
            <a:r>
              <a:rPr lang="en-US" altLang="zh-CN" sz="1600" dirty="0">
                <a:solidFill>
                  <a:srgbClr val="C7254E"/>
                </a:solidFill>
                <a:latin typeface="Courier New" panose="02070409020205090404" pitchFamily="49" charset="0"/>
                <a:ea typeface="Microsoft YaHei" panose="020B0503020204020204" pitchFamily="34" charset="-122"/>
              </a:rPr>
              <a:t>DB_ROLL_PTR</a:t>
            </a:r>
            <a:r>
              <a:rPr lang="en-US" altLang="zh-CN" sz="1600" dirty="0">
                <a:solidFill>
                  <a:srgbClr val="333333"/>
                </a:solidFill>
                <a:latin typeface="Microsoft YaHei" panose="020B0503020204020204" pitchFamily="34" charset="-122"/>
                <a:ea typeface="Microsoft YaHei" panose="020B0503020204020204" pitchFamily="34" charset="-122"/>
              </a:rPr>
              <a:t>)</a:t>
            </a:r>
            <a:r>
              <a:rPr lang="zh-CN" altLang="en-US" sz="1600" dirty="0">
                <a:solidFill>
                  <a:srgbClr val="333333"/>
                </a:solidFill>
                <a:latin typeface="Microsoft YaHei" panose="020B0503020204020204" pitchFamily="34" charset="-122"/>
                <a:ea typeface="Microsoft YaHei" panose="020B0503020204020204" pitchFamily="34" charset="-122"/>
              </a:rPr>
              <a:t>字段</a:t>
            </a:r>
            <a:r>
              <a:rPr lang="en-US" altLang="zh-CN" sz="1600" dirty="0">
                <a:solidFill>
                  <a:srgbClr val="333333"/>
                </a:solidFill>
                <a:latin typeface="Microsoft YaHei" panose="020B0503020204020204" pitchFamily="34" charset="-122"/>
                <a:ea typeface="Microsoft YaHei" panose="020B0503020204020204" pitchFamily="34" charset="-122"/>
              </a:rPr>
              <a:t>: </a:t>
            </a:r>
            <a:r>
              <a:rPr lang="zh-CN" altLang="en-US" sz="1600" dirty="0">
                <a:solidFill>
                  <a:srgbClr val="333333"/>
                </a:solidFill>
                <a:latin typeface="Microsoft YaHei" panose="020B0503020204020204" pitchFamily="34" charset="-122"/>
                <a:ea typeface="Microsoft YaHei" panose="020B0503020204020204" pitchFamily="34" charset="-122"/>
              </a:rPr>
              <a:t>指写入回滚段</a:t>
            </a:r>
            <a:r>
              <a:rPr lang="en-US" altLang="zh-CN" sz="1600" dirty="0">
                <a:solidFill>
                  <a:srgbClr val="333333"/>
                </a:solidFill>
                <a:latin typeface="Microsoft YaHei" panose="020B0503020204020204" pitchFamily="34" charset="-122"/>
                <a:ea typeface="Microsoft YaHei" panose="020B0503020204020204" pitchFamily="34" charset="-122"/>
              </a:rPr>
              <a:t>(rollback segment)</a:t>
            </a:r>
            <a:r>
              <a:rPr lang="zh-CN" altLang="en-US" sz="1600" dirty="0">
                <a:solidFill>
                  <a:srgbClr val="333333"/>
                </a:solidFill>
                <a:latin typeface="Microsoft YaHei" panose="020B0503020204020204" pitchFamily="34" charset="-122"/>
                <a:ea typeface="Microsoft YaHei" panose="020B0503020204020204" pitchFamily="34" charset="-122"/>
              </a:rPr>
              <a:t>的 </a:t>
            </a:r>
            <a:r>
              <a:rPr lang="en-US" altLang="zh-CN" sz="1600" dirty="0">
                <a:solidFill>
                  <a:srgbClr val="C7254E"/>
                </a:solidFill>
                <a:latin typeface="Courier New" panose="02070409020205090404" pitchFamily="49" charset="0"/>
                <a:ea typeface="Microsoft YaHei" panose="020B0503020204020204" pitchFamily="34" charset="-122"/>
              </a:rPr>
              <a:t>undo log</a:t>
            </a:r>
            <a:r>
              <a:rPr lang="zh-CN" altLang="en-US" sz="1600" dirty="0">
                <a:solidFill>
                  <a:srgbClr val="333333"/>
                </a:solidFill>
                <a:latin typeface="Microsoft YaHei" panose="020B0503020204020204" pitchFamily="34" charset="-122"/>
                <a:ea typeface="Microsoft YaHei" panose="020B0503020204020204" pitchFamily="34" charset="-122"/>
              </a:rPr>
              <a:t> </a:t>
            </a:r>
            <a:r>
              <a:rPr lang="en-US" altLang="zh-CN" sz="1600" dirty="0">
                <a:solidFill>
                  <a:srgbClr val="333333"/>
                </a:solidFill>
                <a:latin typeface="Microsoft YaHei" panose="020B0503020204020204" pitchFamily="34" charset="-122"/>
                <a:ea typeface="Microsoft YaHei" panose="020B0503020204020204" pitchFamily="34" charset="-122"/>
              </a:rPr>
              <a:t>record (</a:t>
            </a:r>
            <a:r>
              <a:rPr lang="zh-CN" altLang="en-US" sz="1600" dirty="0">
                <a:solidFill>
                  <a:srgbClr val="333333"/>
                </a:solidFill>
                <a:latin typeface="Microsoft YaHei" panose="020B0503020204020204" pitchFamily="34" charset="-122"/>
                <a:ea typeface="Microsoft YaHei" panose="020B0503020204020204" pitchFamily="34" charset="-122"/>
              </a:rPr>
              <a:t>撤销日志记录记录</a:t>
            </a:r>
            <a:r>
              <a:rPr lang="en-US" altLang="zh-CN" sz="1600" dirty="0">
                <a:solidFill>
                  <a:srgbClr val="333333"/>
                </a:solidFill>
                <a:latin typeface="Microsoft YaHei" panose="020B0503020204020204" pitchFamily="34" charset="-122"/>
                <a:ea typeface="Microsoft YaHei" panose="020B0503020204020204" pitchFamily="34" charset="-122"/>
              </a:rPr>
              <a:t>)</a:t>
            </a:r>
            <a:r>
              <a:rPr lang="zh-CN" altLang="en-US" sz="1600" dirty="0">
                <a:solidFill>
                  <a:srgbClr val="333333"/>
                </a:solidFill>
                <a:latin typeface="Microsoft YaHei" panose="020B0503020204020204" pitchFamily="34" charset="-122"/>
                <a:ea typeface="Microsoft YaHei" panose="020B0503020204020204" pitchFamily="34" charset="-122"/>
              </a:rPr>
              <a:t>。</a:t>
            </a:r>
            <a:endParaRPr lang="zh-CN" altLang="en-US" sz="1600" dirty="0">
              <a:solidFill>
                <a:srgbClr val="333333"/>
              </a:solidFill>
              <a:latin typeface="Microsoft YaHei" panose="020B0503020204020204" pitchFamily="34" charset="-122"/>
              <a:ea typeface="Microsoft YaHei" panose="020B0503020204020204" pitchFamily="34" charset="-122"/>
            </a:endParaRPr>
          </a:p>
          <a:p>
            <a:r>
              <a:rPr lang="zh-CN" altLang="en-US" sz="1600" dirty="0">
                <a:solidFill>
                  <a:srgbClr val="333333"/>
                </a:solidFill>
              </a:rPr>
              <a:t>如果一行记录被更新</a:t>
            </a:r>
            <a:r>
              <a:rPr lang="en-US" altLang="zh-CN" sz="1600" dirty="0">
                <a:solidFill>
                  <a:srgbClr val="333333"/>
                </a:solidFill>
              </a:rPr>
              <a:t>, </a:t>
            </a:r>
            <a:r>
              <a:rPr lang="zh-CN" altLang="en-US" sz="1600" dirty="0">
                <a:solidFill>
                  <a:srgbClr val="333333"/>
                </a:solidFill>
              </a:rPr>
              <a:t>则 </a:t>
            </a:r>
            <a:r>
              <a:rPr lang="en-US" altLang="zh-CN" sz="1600" dirty="0">
                <a:solidFill>
                  <a:srgbClr val="C7254E"/>
                </a:solidFill>
                <a:latin typeface="Courier New" panose="02070409020205090404" pitchFamily="49" charset="0"/>
              </a:rPr>
              <a:t>undo log</a:t>
            </a:r>
            <a:r>
              <a:rPr lang="zh-CN" altLang="en-US" sz="1600" dirty="0">
                <a:solidFill>
                  <a:srgbClr val="333333"/>
                </a:solidFill>
              </a:rPr>
              <a:t> </a:t>
            </a:r>
            <a:r>
              <a:rPr lang="en-US" altLang="zh-CN" sz="1600" dirty="0">
                <a:solidFill>
                  <a:srgbClr val="333333"/>
                </a:solidFill>
              </a:rPr>
              <a:t>record </a:t>
            </a:r>
            <a:r>
              <a:rPr lang="zh-CN" altLang="en-US" sz="1600" dirty="0">
                <a:solidFill>
                  <a:srgbClr val="333333"/>
                </a:solidFill>
              </a:rPr>
              <a:t>包含 </a:t>
            </a:r>
            <a:r>
              <a:rPr lang="en-US" altLang="zh-CN" sz="1600" dirty="0">
                <a:solidFill>
                  <a:srgbClr val="333333"/>
                </a:solidFill>
              </a:rPr>
              <a:t>'</a:t>
            </a:r>
            <a:r>
              <a:rPr lang="zh-CN" altLang="en-US" sz="1600" dirty="0">
                <a:solidFill>
                  <a:srgbClr val="333333"/>
                </a:solidFill>
              </a:rPr>
              <a:t>重建该行记录被更新之前内容</a:t>
            </a:r>
            <a:r>
              <a:rPr lang="en-US" altLang="zh-CN" sz="1600" dirty="0">
                <a:solidFill>
                  <a:srgbClr val="333333"/>
                </a:solidFill>
              </a:rPr>
              <a:t>' </a:t>
            </a:r>
            <a:r>
              <a:rPr lang="zh-CN" altLang="en-US" sz="1600" dirty="0">
                <a:solidFill>
                  <a:srgbClr val="333333"/>
                </a:solidFill>
              </a:rPr>
              <a:t>所必须的信息。</a:t>
            </a:r>
            <a:endParaRPr lang="en-US" altLang="zh-CN" sz="1600" dirty="0">
              <a:solidFill>
                <a:srgbClr val="333333"/>
              </a:solidFill>
            </a:endParaRPr>
          </a:p>
          <a:p>
            <a:endParaRPr lang="zh-CN" altLang="en-US" sz="1600" dirty="0"/>
          </a:p>
          <a:p>
            <a:pPr>
              <a:buFont typeface="Arial" panose="020B0604020202090204" pitchFamily="34" charset="0"/>
              <a:buChar char="•"/>
            </a:pPr>
            <a:r>
              <a:rPr lang="en-US" altLang="zh-CN" sz="1600" dirty="0">
                <a:solidFill>
                  <a:srgbClr val="333333"/>
                </a:solidFill>
                <a:latin typeface="Microsoft YaHei" panose="020B0503020204020204" pitchFamily="34" charset="-122"/>
                <a:ea typeface="Microsoft YaHei" panose="020B0503020204020204" pitchFamily="34" charset="-122"/>
              </a:rPr>
              <a:t>6</a:t>
            </a:r>
            <a:r>
              <a:rPr lang="zh-CN" altLang="en-US" sz="1600" dirty="0">
                <a:solidFill>
                  <a:srgbClr val="333333"/>
                </a:solidFill>
                <a:latin typeface="Microsoft YaHei" panose="020B0503020204020204" pitchFamily="34" charset="-122"/>
                <a:ea typeface="Microsoft YaHei" panose="020B0503020204020204" pitchFamily="34" charset="-122"/>
              </a:rPr>
              <a:t>字节的</a:t>
            </a:r>
            <a:r>
              <a:rPr lang="en-US" altLang="zh-CN" sz="1600" dirty="0">
                <a:solidFill>
                  <a:srgbClr val="C7254E"/>
                </a:solidFill>
                <a:latin typeface="Courier New" panose="02070409020205090404" pitchFamily="49" charset="0"/>
                <a:ea typeface="Microsoft YaHei" panose="020B0503020204020204" pitchFamily="34" charset="-122"/>
              </a:rPr>
              <a:t>DB_ROW_ID</a:t>
            </a:r>
            <a:r>
              <a:rPr lang="zh-CN" altLang="en-US" sz="1600" dirty="0">
                <a:solidFill>
                  <a:srgbClr val="333333"/>
                </a:solidFill>
                <a:latin typeface="Microsoft YaHei" panose="020B0503020204020204" pitchFamily="34" charset="-122"/>
                <a:ea typeface="Microsoft YaHei" panose="020B0503020204020204" pitchFamily="34" charset="-122"/>
              </a:rPr>
              <a:t>字段</a:t>
            </a:r>
            <a:r>
              <a:rPr lang="en-US" altLang="zh-CN" sz="1600" dirty="0">
                <a:solidFill>
                  <a:srgbClr val="333333"/>
                </a:solidFill>
                <a:latin typeface="Microsoft YaHei" panose="020B0503020204020204" pitchFamily="34" charset="-122"/>
                <a:ea typeface="Microsoft YaHei" panose="020B0503020204020204" pitchFamily="34" charset="-122"/>
              </a:rPr>
              <a:t>: </a:t>
            </a:r>
            <a:r>
              <a:rPr lang="zh-CN" altLang="en-US" sz="1600" dirty="0">
                <a:solidFill>
                  <a:srgbClr val="333333"/>
                </a:solidFill>
                <a:latin typeface="Microsoft YaHei" panose="020B0503020204020204" pitchFamily="34" charset="-122"/>
                <a:ea typeface="Microsoft YaHei" panose="020B0503020204020204" pitchFamily="34" charset="-122"/>
              </a:rPr>
              <a:t>包含一个随着新行插入而单调递增的行</a:t>
            </a:r>
            <a:r>
              <a:rPr lang="en-US" altLang="zh-CN" sz="1600" dirty="0">
                <a:solidFill>
                  <a:srgbClr val="333333"/>
                </a:solidFill>
                <a:latin typeface="Microsoft YaHei" panose="020B0503020204020204" pitchFamily="34" charset="-122"/>
                <a:ea typeface="Microsoft YaHei" panose="020B0503020204020204" pitchFamily="34" charset="-122"/>
              </a:rPr>
              <a:t>ID, </a:t>
            </a:r>
            <a:r>
              <a:rPr lang="zh-CN" altLang="en-US" sz="1600" dirty="0">
                <a:solidFill>
                  <a:srgbClr val="333333"/>
                </a:solidFill>
                <a:latin typeface="Microsoft YaHei" panose="020B0503020204020204" pitchFamily="34" charset="-122"/>
                <a:ea typeface="Microsoft YaHei" panose="020B0503020204020204" pitchFamily="34" charset="-122"/>
              </a:rPr>
              <a:t>当由</a:t>
            </a:r>
            <a:r>
              <a:rPr lang="en-US" altLang="zh-CN" sz="1600" dirty="0" err="1">
                <a:solidFill>
                  <a:srgbClr val="333333"/>
                </a:solidFill>
                <a:latin typeface="Microsoft YaHei" panose="020B0503020204020204" pitchFamily="34" charset="-122"/>
                <a:ea typeface="Microsoft YaHei" panose="020B0503020204020204" pitchFamily="34" charset="-122"/>
              </a:rPr>
              <a:t>innodb</a:t>
            </a:r>
            <a:r>
              <a:rPr lang="zh-CN" altLang="en-US" sz="1600" dirty="0">
                <a:solidFill>
                  <a:srgbClr val="333333"/>
                </a:solidFill>
                <a:latin typeface="Microsoft YaHei" panose="020B0503020204020204" pitchFamily="34" charset="-122"/>
                <a:ea typeface="Microsoft YaHei" panose="020B0503020204020204" pitchFamily="34" charset="-122"/>
              </a:rPr>
              <a:t>自动产生聚集索引时，聚集索引会包括这个行</a:t>
            </a:r>
            <a:r>
              <a:rPr lang="en-US" altLang="zh-CN" sz="1600" dirty="0">
                <a:solidFill>
                  <a:srgbClr val="333333"/>
                </a:solidFill>
                <a:latin typeface="Microsoft YaHei" panose="020B0503020204020204" pitchFamily="34" charset="-122"/>
                <a:ea typeface="Microsoft YaHei" panose="020B0503020204020204" pitchFamily="34" charset="-122"/>
              </a:rPr>
              <a:t>ID</a:t>
            </a:r>
            <a:r>
              <a:rPr lang="zh-CN" altLang="en-US" sz="1600" dirty="0">
                <a:solidFill>
                  <a:srgbClr val="333333"/>
                </a:solidFill>
                <a:latin typeface="Microsoft YaHei" panose="020B0503020204020204" pitchFamily="34" charset="-122"/>
                <a:ea typeface="Microsoft YaHei" panose="020B0503020204020204" pitchFamily="34" charset="-122"/>
              </a:rPr>
              <a:t>的值，否则这个行</a:t>
            </a:r>
            <a:r>
              <a:rPr lang="en-US" altLang="zh-CN" sz="1600" dirty="0">
                <a:solidFill>
                  <a:srgbClr val="333333"/>
                </a:solidFill>
                <a:latin typeface="Microsoft YaHei" panose="020B0503020204020204" pitchFamily="34" charset="-122"/>
                <a:ea typeface="Microsoft YaHei" panose="020B0503020204020204" pitchFamily="34" charset="-122"/>
              </a:rPr>
              <a:t>ID</a:t>
            </a:r>
            <a:r>
              <a:rPr lang="zh-CN" altLang="en-US" sz="1600" dirty="0">
                <a:solidFill>
                  <a:srgbClr val="333333"/>
                </a:solidFill>
                <a:latin typeface="Microsoft YaHei" panose="020B0503020204020204" pitchFamily="34" charset="-122"/>
                <a:ea typeface="Microsoft YaHei" panose="020B0503020204020204" pitchFamily="34" charset="-122"/>
              </a:rPr>
              <a:t>不会出现在任何索引中。</a:t>
            </a:r>
            <a:endParaRPr lang="zh-CN" altLang="en-US" sz="1600" dirty="0">
              <a:solidFill>
                <a:srgbClr val="333333"/>
              </a:solidFill>
              <a:latin typeface="Microsoft YaHei" panose="020B0503020204020204" pitchFamily="34" charset="-122"/>
              <a:ea typeface="Microsoft YaHei" panose="020B0503020204020204" pitchFamily="34" charset="-122"/>
            </a:endParaRPr>
          </a:p>
          <a:p>
            <a:r>
              <a:rPr lang="zh-CN" altLang="en-US" sz="1600" dirty="0">
                <a:solidFill>
                  <a:srgbClr val="333333"/>
                </a:solidFill>
              </a:rPr>
              <a:t>结合聚簇索引的相关知识点</a:t>
            </a:r>
            <a:r>
              <a:rPr lang="en-US" altLang="zh-CN" sz="1600" dirty="0">
                <a:solidFill>
                  <a:srgbClr val="333333"/>
                </a:solidFill>
              </a:rPr>
              <a:t>, </a:t>
            </a:r>
            <a:r>
              <a:rPr lang="zh-CN" altLang="en-US" sz="1600" dirty="0">
                <a:solidFill>
                  <a:srgbClr val="333333"/>
                </a:solidFill>
              </a:rPr>
              <a:t>我的理解是</a:t>
            </a:r>
            <a:r>
              <a:rPr lang="en-US" altLang="zh-CN" sz="1600" dirty="0">
                <a:solidFill>
                  <a:srgbClr val="333333"/>
                </a:solidFill>
              </a:rPr>
              <a:t>, </a:t>
            </a:r>
            <a:r>
              <a:rPr lang="zh-CN" altLang="en-US" sz="1600" dirty="0">
                <a:solidFill>
                  <a:srgbClr val="333333"/>
                </a:solidFill>
              </a:rPr>
              <a:t>如果我们的表中没有主键或合适的唯一索引</a:t>
            </a:r>
            <a:r>
              <a:rPr lang="en-US" altLang="zh-CN" sz="1600" dirty="0">
                <a:solidFill>
                  <a:srgbClr val="333333"/>
                </a:solidFill>
              </a:rPr>
              <a:t>, </a:t>
            </a:r>
            <a:r>
              <a:rPr lang="zh-CN" altLang="en-US" sz="1600" dirty="0">
                <a:solidFill>
                  <a:srgbClr val="333333"/>
                </a:solidFill>
              </a:rPr>
              <a:t>也就是无法生成聚簇索引的时候</a:t>
            </a:r>
            <a:r>
              <a:rPr lang="en-US" altLang="zh-CN" sz="1600" dirty="0">
                <a:solidFill>
                  <a:srgbClr val="333333"/>
                </a:solidFill>
              </a:rPr>
              <a:t>, </a:t>
            </a:r>
            <a:r>
              <a:rPr lang="en-US" altLang="zh-CN" sz="1600" dirty="0" err="1">
                <a:solidFill>
                  <a:srgbClr val="333333"/>
                </a:solidFill>
              </a:rPr>
              <a:t>InnoDB</a:t>
            </a:r>
            <a:r>
              <a:rPr lang="zh-CN" altLang="en-US" sz="1600" dirty="0">
                <a:solidFill>
                  <a:srgbClr val="333333"/>
                </a:solidFill>
              </a:rPr>
              <a:t>会帮我们自动生成聚集索引</a:t>
            </a:r>
            <a:r>
              <a:rPr lang="en-US" altLang="zh-CN" sz="1600" dirty="0">
                <a:solidFill>
                  <a:srgbClr val="333333"/>
                </a:solidFill>
              </a:rPr>
              <a:t>, </a:t>
            </a:r>
            <a:r>
              <a:rPr lang="zh-CN" altLang="en-US" sz="1600" dirty="0">
                <a:solidFill>
                  <a:srgbClr val="333333"/>
                </a:solidFill>
              </a:rPr>
              <a:t>但聚簇索引会使用</a:t>
            </a:r>
            <a:r>
              <a:rPr lang="en-US" altLang="zh-CN" sz="1600" dirty="0">
                <a:solidFill>
                  <a:srgbClr val="333333"/>
                </a:solidFill>
              </a:rPr>
              <a:t>DB_ROW_ID</a:t>
            </a:r>
            <a:r>
              <a:rPr lang="zh-CN" altLang="en-US" sz="1600" dirty="0">
                <a:solidFill>
                  <a:srgbClr val="333333"/>
                </a:solidFill>
              </a:rPr>
              <a:t>的值来作为主键</a:t>
            </a:r>
            <a:r>
              <a:rPr lang="en-US" altLang="zh-CN" sz="1600" dirty="0">
                <a:solidFill>
                  <a:srgbClr val="333333"/>
                </a:solidFill>
              </a:rPr>
              <a:t>; </a:t>
            </a:r>
            <a:r>
              <a:rPr lang="zh-CN" altLang="en-US" sz="1600" dirty="0">
                <a:solidFill>
                  <a:srgbClr val="333333"/>
                </a:solidFill>
              </a:rPr>
              <a:t>如果我们有自己的主键或者合适的唯一索引</a:t>
            </a:r>
            <a:r>
              <a:rPr lang="en-US" altLang="zh-CN" sz="1600" dirty="0">
                <a:solidFill>
                  <a:srgbClr val="333333"/>
                </a:solidFill>
              </a:rPr>
              <a:t>, </a:t>
            </a:r>
            <a:r>
              <a:rPr lang="zh-CN" altLang="en-US" sz="1600" dirty="0">
                <a:solidFill>
                  <a:srgbClr val="333333"/>
                </a:solidFill>
              </a:rPr>
              <a:t>那么聚簇索引中也就不会包含 </a:t>
            </a:r>
            <a:r>
              <a:rPr lang="en-US" altLang="zh-CN" sz="1600" dirty="0">
                <a:solidFill>
                  <a:srgbClr val="333333"/>
                </a:solidFill>
              </a:rPr>
              <a:t>DB_ROW_ID </a:t>
            </a:r>
            <a:r>
              <a:rPr lang="zh-CN" altLang="en-US" sz="1600" dirty="0">
                <a:solidFill>
                  <a:srgbClr val="333333"/>
                </a:solidFill>
              </a:rPr>
              <a:t>了 。</a:t>
            </a:r>
            <a:endParaRPr lang="zh-CN" altLang="en-US" sz="1600" dirty="0">
              <a:effectLs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23900"/>
            <a:ext cx="5286375" cy="396246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286375" y="1333500"/>
            <a:ext cx="3581400" cy="2031325"/>
          </a:xfrm>
          <a:prstGeom prst="rect">
            <a:avLst/>
          </a:prstGeom>
          <a:noFill/>
        </p:spPr>
        <p:txBody>
          <a:bodyPr wrap="square" rtlCol="0">
            <a:spAutoFit/>
          </a:bodyPr>
          <a:lstStyle/>
          <a:p>
            <a:r>
              <a:rPr lang="zh-CN" altLang="en-US" dirty="0"/>
              <a:t>而 </a:t>
            </a:r>
            <a:r>
              <a:rPr lang="en-US" altLang="zh-CN" dirty="0"/>
              <a:t>V1</a:t>
            </a:r>
            <a:r>
              <a:rPr lang="zh-CN" altLang="en-US" dirty="0"/>
              <a:t>、</a:t>
            </a:r>
            <a:r>
              <a:rPr lang="en-US" altLang="zh-CN" dirty="0"/>
              <a:t>V2</a:t>
            </a:r>
            <a:r>
              <a:rPr lang="zh-CN" altLang="en-US" dirty="0"/>
              <a:t>、</a:t>
            </a:r>
            <a:r>
              <a:rPr lang="en-US" altLang="zh-CN" dirty="0"/>
              <a:t>V3 </a:t>
            </a:r>
            <a:r>
              <a:rPr lang="zh-CN" altLang="en-US" dirty="0"/>
              <a:t>并不是物理</a:t>
            </a:r>
            <a:endParaRPr lang="en-US" altLang="zh-CN" dirty="0"/>
          </a:p>
          <a:p>
            <a:r>
              <a:rPr lang="zh-CN" altLang="en-US" dirty="0"/>
              <a:t>上真实存在的，而是每次需要的时候根据当前版本和 </a:t>
            </a:r>
            <a:r>
              <a:rPr lang="en-US" altLang="zh-CN" dirty="0"/>
              <a:t>undo log </a:t>
            </a:r>
            <a:r>
              <a:rPr lang="zh-CN" altLang="en-US" dirty="0"/>
              <a:t>计算出来的。比如，需要 </a:t>
            </a:r>
            <a:r>
              <a:rPr lang="en-US" altLang="zh-CN" dirty="0"/>
              <a:t>V2 </a:t>
            </a:r>
            <a:r>
              <a:rPr lang="zh-CN" altLang="en-US" dirty="0"/>
              <a:t>的时候，</a:t>
            </a:r>
            <a:endParaRPr lang="en-US" altLang="zh-CN" dirty="0"/>
          </a:p>
          <a:p>
            <a:r>
              <a:rPr lang="zh-CN" altLang="en-US" dirty="0"/>
              <a:t>就是通过 </a:t>
            </a:r>
            <a:r>
              <a:rPr lang="en-US" altLang="zh-CN" dirty="0"/>
              <a:t>V4 </a:t>
            </a:r>
            <a:r>
              <a:rPr lang="zh-CN" altLang="en-US" dirty="0"/>
              <a:t>依次执行 </a:t>
            </a:r>
            <a:r>
              <a:rPr lang="en-US" altLang="zh-CN" dirty="0"/>
              <a:t>U3</a:t>
            </a:r>
            <a:r>
              <a:rPr lang="zh-CN" altLang="en-US" dirty="0"/>
              <a:t>、</a:t>
            </a:r>
            <a:r>
              <a:rPr lang="en-US" altLang="zh-CN" dirty="0"/>
              <a:t>U2 </a:t>
            </a:r>
            <a:r>
              <a:rPr lang="zh-CN" altLang="en-US" dirty="0"/>
              <a:t>算出来。</a:t>
            </a:r>
            <a:endParaRPr lang="zh-CN" altLang="en-US" dirty="0"/>
          </a:p>
          <a:p>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800100"/>
            <a:ext cx="8007320" cy="1477328"/>
          </a:xfrm>
          <a:prstGeom prst="rect">
            <a:avLst/>
          </a:prstGeom>
          <a:noFill/>
        </p:spPr>
        <p:txBody>
          <a:bodyPr wrap="none" rtlCol="0">
            <a:spAutoFit/>
          </a:bodyPr>
          <a:lstStyle/>
          <a:p>
            <a:r>
              <a:rPr lang="zh-CN" altLang="en-US" dirty="0"/>
              <a:t>总结：</a:t>
            </a:r>
            <a:endParaRPr lang="en-US" altLang="zh-CN" dirty="0"/>
          </a:p>
          <a:p>
            <a:r>
              <a:rPr lang="en-US" altLang="zh-CN" dirty="0"/>
              <a:t>	1</a:t>
            </a:r>
            <a:r>
              <a:rPr lang="zh-CN" altLang="en-US" dirty="0"/>
              <a:t>、</a:t>
            </a:r>
            <a:r>
              <a:rPr lang="en-US" altLang="zh-CN" dirty="0"/>
              <a:t>MySQL</a:t>
            </a:r>
            <a:r>
              <a:rPr lang="zh-CN" altLang="en-US" dirty="0"/>
              <a:t>的架构</a:t>
            </a:r>
            <a:endParaRPr lang="en-US" altLang="zh-CN" dirty="0"/>
          </a:p>
          <a:p>
            <a:r>
              <a:rPr lang="en-US" altLang="zh-CN" dirty="0"/>
              <a:t>	2</a:t>
            </a:r>
            <a:r>
              <a:rPr lang="zh-CN" altLang="en-US" dirty="0"/>
              <a:t>、</a:t>
            </a:r>
            <a:r>
              <a:rPr lang="en-US" altLang="zh-CN" dirty="0"/>
              <a:t>MySQL</a:t>
            </a:r>
            <a:r>
              <a:rPr lang="zh-CN" altLang="en-US" dirty="0"/>
              <a:t>的引擎</a:t>
            </a:r>
            <a:endParaRPr lang="en-US" altLang="zh-CN" dirty="0"/>
          </a:p>
          <a:p>
            <a:r>
              <a:rPr lang="en-US" altLang="zh-CN" dirty="0"/>
              <a:t>	3</a:t>
            </a:r>
            <a:r>
              <a:rPr lang="zh-CN" altLang="en-US" dirty="0"/>
              <a:t>、索引</a:t>
            </a:r>
            <a:r>
              <a:rPr lang="en-US" altLang="zh-CN" dirty="0" err="1"/>
              <a:t>B+Tree</a:t>
            </a:r>
            <a:endParaRPr lang="en-US" altLang="zh-CN" dirty="0"/>
          </a:p>
          <a:p>
            <a:r>
              <a:rPr lang="en-US" altLang="zh-CN" dirty="0"/>
              <a:t>	4</a:t>
            </a:r>
            <a:r>
              <a:rPr lang="zh-CN" altLang="en-US" dirty="0"/>
              <a:t>、锁和多版本控制解决了</a:t>
            </a:r>
            <a:r>
              <a:rPr lang="en-US" altLang="zh-CN" dirty="0" err="1">
                <a:solidFill>
                  <a:srgbClr val="333333"/>
                </a:solidFill>
              </a:rPr>
              <a:t>InnoDB</a:t>
            </a:r>
            <a:r>
              <a:rPr lang="zh-CN" altLang="en-US" dirty="0">
                <a:solidFill>
                  <a:srgbClr val="333333"/>
                </a:solidFill>
              </a:rPr>
              <a:t>在可重复读的情况下，幻读的问题</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15242" y="2439865"/>
            <a:ext cx="979114" cy="553998"/>
          </a:xfrm>
          <a:prstGeom prst="rect">
            <a:avLst/>
          </a:prstGeom>
          <a:noFill/>
        </p:spPr>
        <p:txBody>
          <a:bodyPr wrap="none" rtlCol="0">
            <a:spAutoFit/>
          </a:bodyPr>
          <a:lstStyle/>
          <a:p>
            <a:r>
              <a:rPr kumimoji="1" lang="en-US" altLang="zh-CN" sz="3000" b="1" dirty="0">
                <a:latin typeface="Microsoft YaHei" panose="020B0503020204020204" pitchFamily="34" charset="-122"/>
                <a:ea typeface="Microsoft YaHei" panose="020B0503020204020204" pitchFamily="34" charset="-122"/>
              </a:rPr>
              <a:t>F</a:t>
            </a:r>
            <a:r>
              <a:rPr kumimoji="1" lang="en-US" altLang="en-US" sz="3000" b="1" dirty="0">
                <a:latin typeface="Microsoft YaHei" panose="020B0503020204020204" pitchFamily="34" charset="-122"/>
                <a:ea typeface="Microsoft YaHei" panose="020B0503020204020204" pitchFamily="34" charset="-122"/>
              </a:rPr>
              <a:t>AQ</a:t>
            </a:r>
            <a:endParaRPr kumimoji="1" lang="zh-CN" altLang="en-US" sz="3000" b="1"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a:spLocks noGrp="1"/>
          </p:cNvSpPr>
          <p:nvPr>
            <p:ph idx="4294967295"/>
          </p:nvPr>
        </p:nvSpPr>
        <p:spPr>
          <a:xfrm>
            <a:off x="2051720" y="2137421"/>
            <a:ext cx="4980554" cy="480219"/>
          </a:xfrm>
        </p:spPr>
        <p:txBody>
          <a:bodyPr>
            <a:noAutofit/>
          </a:bodyPr>
          <a:lstStyle/>
          <a:p>
            <a:pPr marL="0" indent="0" algn="ctr">
              <a:buClr>
                <a:srgbClr val="71AE4C"/>
              </a:buClr>
              <a:buNone/>
            </a:pPr>
            <a:r>
              <a:rPr lang="en-US" altLang="zh-CN" dirty="0" smtClean="0">
                <a:solidFill>
                  <a:schemeClr val="bg1">
                    <a:lumMod val="25000"/>
                  </a:schemeClr>
                </a:solidFill>
                <a:latin typeface="微软雅黑" panose="020B0503020204020204" pitchFamily="34" charset="-122"/>
                <a:ea typeface="微软雅黑" panose="020B0503020204020204" pitchFamily="34" charset="-122"/>
              </a:rPr>
              <a:t>MySQL</a:t>
            </a:r>
            <a:r>
              <a:rPr lang="zh-CN" altLang="en-US" dirty="0" smtClean="0">
                <a:solidFill>
                  <a:schemeClr val="bg1">
                    <a:lumMod val="25000"/>
                  </a:schemeClr>
                </a:solidFill>
                <a:latin typeface="微软雅黑" panose="020B0503020204020204" pitchFamily="34" charset="-122"/>
                <a:ea typeface="微软雅黑" panose="020B0503020204020204" pitchFamily="34" charset="-122"/>
              </a:rPr>
              <a:t>引擎</a:t>
            </a:r>
            <a:endParaRPr lang="en-US" altLang="zh-CN" dirty="0" smtClean="0">
              <a:solidFill>
                <a:schemeClr val="bg1">
                  <a:lumMod val="2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2081724" y="2715262"/>
            <a:ext cx="4980553" cy="38099"/>
          </a:xfrm>
          <a:prstGeom prst="rect">
            <a:avLst/>
          </a:prstGeom>
          <a:gradFill flip="none" rotWithShape="0">
            <a:gsLst>
              <a:gs pos="0">
                <a:srgbClr val="FFFFFF"/>
              </a:gs>
              <a:gs pos="50000">
                <a:srgbClr val="71AE4C"/>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600" y="723900"/>
            <a:ext cx="4800600" cy="369332"/>
          </a:xfrm>
          <a:prstGeom prst="rect">
            <a:avLst/>
          </a:prstGeom>
          <a:noFill/>
        </p:spPr>
        <p:txBody>
          <a:bodyPr wrap="square" rtlCol="0">
            <a:spAutoFit/>
          </a:bodyPr>
          <a:lstStyle/>
          <a:p>
            <a:r>
              <a:rPr lang="en-US" altLang="zh-CN" dirty="0"/>
              <a:t>SHOW ENGINES   </a:t>
            </a:r>
            <a:r>
              <a:rPr lang="zh-CN" altLang="en-US" dirty="0"/>
              <a:t>查看支持的引擎</a:t>
            </a:r>
            <a:endParaRPr lang="zh-CN" altLang="en-US" dirty="0"/>
          </a:p>
        </p:txBody>
      </p:sp>
      <p:pic>
        <p:nvPicPr>
          <p:cNvPr id="3" name="图片 2"/>
          <p:cNvPicPr>
            <a:picLocks noChangeAspect="1"/>
          </p:cNvPicPr>
          <p:nvPr/>
        </p:nvPicPr>
        <p:blipFill>
          <a:blip r:embed="rId1"/>
          <a:stretch>
            <a:fillRect/>
          </a:stretch>
        </p:blipFill>
        <p:spPr>
          <a:xfrm>
            <a:off x="228600" y="1943100"/>
            <a:ext cx="8534400" cy="197105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647700"/>
            <a:ext cx="8991599" cy="1754326"/>
          </a:xfrm>
          <a:prstGeom prst="rect">
            <a:avLst/>
          </a:prstGeom>
          <a:noFill/>
        </p:spPr>
        <p:txBody>
          <a:bodyPr wrap="square" rtlCol="0">
            <a:spAutoFit/>
          </a:bodyPr>
          <a:lstStyle/>
          <a:p>
            <a:r>
              <a:rPr lang="en-US" altLang="zh-CN" dirty="0"/>
              <a:t>1</a:t>
            </a:r>
            <a:r>
              <a:rPr lang="zh-CN" altLang="en-US" dirty="0"/>
              <a:t>，插拔式的插件方式</a:t>
            </a:r>
            <a:endParaRPr lang="en-US" altLang="zh-CN" dirty="0"/>
          </a:p>
          <a:p>
            <a:r>
              <a:rPr lang="zh-CN" altLang="en-US" dirty="0"/>
              <a:t> </a:t>
            </a:r>
            <a:endParaRPr lang="en-US" altLang="zh-CN" dirty="0"/>
          </a:p>
          <a:p>
            <a:r>
              <a:rPr lang="en-US" altLang="zh-CN" dirty="0"/>
              <a:t>2</a:t>
            </a:r>
            <a:r>
              <a:rPr lang="zh-CN" altLang="en-US" dirty="0"/>
              <a:t>，存储引擎是指定在表之上的，即一个库中的每一个表都可 以指定专用的存储引擎。</a:t>
            </a:r>
            <a:endParaRPr lang="en-US" altLang="zh-CN" dirty="0"/>
          </a:p>
          <a:p>
            <a:endParaRPr lang="zh-CN" altLang="en-US" dirty="0"/>
          </a:p>
          <a:p>
            <a:r>
              <a:rPr lang="en-US" altLang="zh-CN" dirty="0"/>
              <a:t>3</a:t>
            </a:r>
            <a:r>
              <a:rPr lang="zh-CN" altLang="en-US" dirty="0"/>
              <a:t>，不管表采用什么样的存储引擎，都会在数据区，产生对应 的一个</a:t>
            </a:r>
            <a:r>
              <a:rPr lang="en-US" altLang="zh-CN" dirty="0" err="1"/>
              <a:t>frm</a:t>
            </a:r>
            <a:r>
              <a:rPr lang="zh-CN" altLang="en-US" dirty="0"/>
              <a:t>文件（表结构定义描述文件</a:t>
            </a:r>
            <a:endParaRPr lang="zh-CN" altLang="en-US" dirty="0"/>
          </a:p>
        </p:txBody>
      </p:sp>
      <p:pic>
        <p:nvPicPr>
          <p:cNvPr id="3" name="图片 2"/>
          <p:cNvPicPr>
            <a:picLocks noChangeAspect="1"/>
          </p:cNvPicPr>
          <p:nvPr/>
        </p:nvPicPr>
        <p:blipFill>
          <a:blip r:embed="rId1"/>
          <a:stretch>
            <a:fillRect/>
          </a:stretch>
        </p:blipFill>
        <p:spPr>
          <a:xfrm>
            <a:off x="152400" y="3009900"/>
            <a:ext cx="2904762" cy="1533333"/>
          </a:xfrm>
          <a:prstGeom prst="rect">
            <a:avLst/>
          </a:prstGeom>
        </p:spPr>
      </p:pic>
      <p:pic>
        <p:nvPicPr>
          <p:cNvPr id="4" name="图片 3"/>
          <p:cNvPicPr>
            <a:picLocks noChangeAspect="1"/>
          </p:cNvPicPr>
          <p:nvPr/>
        </p:nvPicPr>
        <p:blipFill>
          <a:blip r:embed="rId2"/>
          <a:stretch>
            <a:fillRect/>
          </a:stretch>
        </p:blipFill>
        <p:spPr>
          <a:xfrm>
            <a:off x="3420111" y="2402026"/>
            <a:ext cx="5333457" cy="275238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3_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14690</Words>
  <Application>WPS 演示</Application>
  <PresentationFormat>全屏显示(16:10)</PresentationFormat>
  <Paragraphs>476</Paragraphs>
  <Slides>69</Slides>
  <Notes>5</Notes>
  <HiddenSlides>0</HiddenSlides>
  <MMClips>0</MMClips>
  <ScaleCrop>false</ScaleCrop>
  <HeadingPairs>
    <vt:vector size="6" baseType="variant">
      <vt:variant>
        <vt:lpstr>已用的字体</vt:lpstr>
      </vt:variant>
      <vt:variant>
        <vt:i4>20</vt:i4>
      </vt:variant>
      <vt:variant>
        <vt:lpstr>主题</vt:lpstr>
      </vt:variant>
      <vt:variant>
        <vt:i4>5</vt:i4>
      </vt:variant>
      <vt:variant>
        <vt:lpstr>幻灯片标题</vt:lpstr>
      </vt:variant>
      <vt:variant>
        <vt:i4>69</vt:i4>
      </vt:variant>
    </vt:vector>
  </HeadingPairs>
  <TitlesOfParts>
    <vt:vector size="94" baseType="lpstr">
      <vt:lpstr>Arial</vt:lpstr>
      <vt:lpstr>方正书宋_GBK</vt:lpstr>
      <vt:lpstr>Wingdings</vt:lpstr>
      <vt:lpstr>宋体</vt:lpstr>
      <vt:lpstr>汉仪书宋二KW</vt:lpstr>
      <vt:lpstr>微软雅黑</vt:lpstr>
      <vt:lpstr>汉仪旗黑</vt:lpstr>
      <vt:lpstr>Agency FB</vt:lpstr>
      <vt:lpstr>经典粗宋简</vt:lpstr>
      <vt:lpstr>Calibri</vt:lpstr>
      <vt:lpstr>Times New Roman</vt:lpstr>
      <vt:lpstr>Consolas</vt:lpstr>
      <vt:lpstr>苹方-简</vt:lpstr>
      <vt:lpstr>verdana</vt:lpstr>
      <vt:lpstr>Courier New</vt:lpstr>
      <vt:lpstr>Microsoft YaHei</vt:lpstr>
      <vt:lpstr>宋体</vt:lpstr>
      <vt:lpstr>Arial Unicode MS</vt:lpstr>
      <vt:lpstr>Helvetica Neue</vt:lpstr>
      <vt:lpstr>华文宋体</vt:lpstr>
      <vt:lpstr>3_Default Design</vt:lpstr>
      <vt:lpstr>1_自定义设计方案</vt:lpstr>
      <vt:lpstr>2_Default Design</vt:lpstr>
      <vt:lpstr>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赵保贵</dc:creator>
  <cp:lastModifiedBy>xingce14590</cp:lastModifiedBy>
  <cp:revision>2581</cp:revision>
  <cp:lastPrinted>2021-02-09T03:27:27Z</cp:lastPrinted>
  <dcterms:created xsi:type="dcterms:W3CDTF">2021-02-09T03:27:27Z</dcterms:created>
  <dcterms:modified xsi:type="dcterms:W3CDTF">2021-02-09T03:27:27Z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2052-3.2.0.5058</vt:lpwstr>
  </property>
</Properties>
</file>